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Bebas Neue Bold" panose="020B0604020202020204" charset="0"/>
      <p:regular r:id="rId12"/>
    </p:embeddedFont>
    <p:embeddedFont>
      <p:font typeface="Open Sans" panose="020B0606030504020204" pitchFamily="34" charset="0"/>
      <p:regular r:id="rId13"/>
    </p:embeddedFont>
    <p:embeddedFont>
      <p:font typeface="Open Sans Bold" panose="020B0604020202020204" charset="0"/>
      <p:regular r:id="rId14"/>
    </p:embeddedFont>
    <p:embeddedFont>
      <p:font typeface="Open Sans Semi-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1" d="100"/>
          <a:sy n="41" d="100"/>
        </p:scale>
        <p:origin x="82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jpeg>
</file>

<file path=ppt/media/image10.png>
</file>

<file path=ppt/media/image11.jpeg>
</file>

<file path=ppt/media/image12.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TextBox 3"/>
          <p:cNvSpPr txBox="1"/>
          <p:nvPr/>
        </p:nvSpPr>
        <p:spPr>
          <a:xfrm>
            <a:off x="1974041" y="4259903"/>
            <a:ext cx="14339918" cy="1930773"/>
          </a:xfrm>
          <a:prstGeom prst="rect">
            <a:avLst/>
          </a:prstGeom>
        </p:spPr>
        <p:txBody>
          <a:bodyPr lIns="0" tIns="0" rIns="0" bIns="0" rtlCol="0" anchor="t">
            <a:spAutoFit/>
          </a:bodyPr>
          <a:lstStyle/>
          <a:p>
            <a:pPr algn="ctr">
              <a:lnSpc>
                <a:spcPts val="7679"/>
              </a:lnSpc>
              <a:spcBef>
                <a:spcPct val="0"/>
              </a:spcBef>
            </a:pPr>
            <a:r>
              <a:rPr lang="en-US" sz="5485">
                <a:solidFill>
                  <a:srgbClr val="FFFFFF"/>
                </a:solidFill>
                <a:latin typeface="Bebas Neue Bold"/>
              </a:rPr>
              <a:t>Cutting-edge Solutions: Ajju’s Hair Cut Saloon Transformation</a:t>
            </a:r>
          </a:p>
        </p:txBody>
      </p:sp>
      <p:sp>
        <p:nvSpPr>
          <p:cNvPr id="4" name="TextBox 4"/>
          <p:cNvSpPr txBox="1"/>
          <p:nvPr/>
        </p:nvSpPr>
        <p:spPr>
          <a:xfrm>
            <a:off x="3353656" y="1221153"/>
            <a:ext cx="12091887" cy="2433867"/>
          </a:xfrm>
          <a:prstGeom prst="rect">
            <a:avLst/>
          </a:prstGeom>
        </p:spPr>
        <p:txBody>
          <a:bodyPr lIns="0" tIns="0" rIns="0" bIns="0" rtlCol="0" anchor="t">
            <a:spAutoFit/>
          </a:bodyPr>
          <a:lstStyle/>
          <a:p>
            <a:pPr algn="ctr">
              <a:lnSpc>
                <a:spcPts val="7699"/>
              </a:lnSpc>
            </a:pPr>
            <a:r>
              <a:rPr lang="en-US" sz="5499">
                <a:solidFill>
                  <a:srgbClr val="AB9385"/>
                </a:solidFill>
                <a:latin typeface="Bebas Neue Bold"/>
              </a:rPr>
              <a:t>BUSINESS DATA MANAGEMENT </a:t>
            </a:r>
          </a:p>
          <a:p>
            <a:pPr algn="ctr">
              <a:lnSpc>
                <a:spcPts val="12049"/>
              </a:lnSpc>
              <a:spcBef>
                <a:spcPct val="0"/>
              </a:spcBef>
            </a:pPr>
            <a:r>
              <a:rPr lang="en-US" sz="8606">
                <a:solidFill>
                  <a:srgbClr val="AB9385"/>
                </a:solidFill>
                <a:latin typeface="Bebas Neue Bold"/>
              </a:rPr>
              <a:t>CAPSTONE PROJECT </a:t>
            </a:r>
          </a:p>
        </p:txBody>
      </p:sp>
      <p:sp>
        <p:nvSpPr>
          <p:cNvPr id="5" name="TextBox 5"/>
          <p:cNvSpPr txBox="1"/>
          <p:nvPr/>
        </p:nvSpPr>
        <p:spPr>
          <a:xfrm>
            <a:off x="4887031" y="7879633"/>
            <a:ext cx="8513938" cy="780572"/>
          </a:xfrm>
          <a:prstGeom prst="rect">
            <a:avLst/>
          </a:prstGeom>
        </p:spPr>
        <p:txBody>
          <a:bodyPr lIns="0" tIns="0" rIns="0" bIns="0" rtlCol="0" anchor="t">
            <a:spAutoFit/>
          </a:bodyPr>
          <a:lstStyle/>
          <a:p>
            <a:pPr algn="ctr">
              <a:lnSpc>
                <a:spcPts val="3176"/>
              </a:lnSpc>
            </a:pPr>
            <a:r>
              <a:rPr lang="en-US" sz="2268" spc="1175">
                <a:solidFill>
                  <a:srgbClr val="00BF63"/>
                </a:solidFill>
                <a:latin typeface="Open Sans Bold"/>
              </a:rPr>
              <a:t>NAME: VIKAS JHA </a:t>
            </a:r>
          </a:p>
          <a:p>
            <a:pPr algn="ctr">
              <a:lnSpc>
                <a:spcPts val="3176"/>
              </a:lnSpc>
              <a:spcBef>
                <a:spcPct val="0"/>
              </a:spcBef>
            </a:pPr>
            <a:r>
              <a:rPr lang="en-US" sz="2268" spc="1175">
                <a:solidFill>
                  <a:srgbClr val="00BF63"/>
                </a:solidFill>
                <a:latin typeface="Open Sans Bold"/>
              </a:rPr>
              <a:t>ROLL NUMBER: 23F1001674 </a:t>
            </a:r>
          </a:p>
        </p:txBody>
      </p:sp>
      <p:grpSp>
        <p:nvGrpSpPr>
          <p:cNvPr id="6" name="Group 6"/>
          <p:cNvGrpSpPr/>
          <p:nvPr/>
        </p:nvGrpSpPr>
        <p:grpSpPr>
          <a:xfrm>
            <a:off x="17259300" y="9258300"/>
            <a:ext cx="1028700" cy="1028700"/>
            <a:chOff x="0" y="0"/>
            <a:chExt cx="812800" cy="812800"/>
          </a:xfrm>
        </p:grpSpPr>
        <p:sp>
          <p:nvSpPr>
            <p:cNvPr id="7" name="Freeform 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8" name="TextBox 8"/>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7478751" y="9626320"/>
            <a:ext cx="589798" cy="264160"/>
          </a:xfrm>
          <a:prstGeom prst="rect">
            <a:avLst/>
          </a:prstGeom>
        </p:spPr>
        <p:txBody>
          <a:bodyPr lIns="0" tIns="0" rIns="0" bIns="0" rtlCol="0" anchor="t">
            <a:spAutoFit/>
          </a:bodyPr>
          <a:lstStyle/>
          <a:p>
            <a:pPr algn="ctr">
              <a:lnSpc>
                <a:spcPts val="2239"/>
              </a:lnSpc>
              <a:spcBef>
                <a:spcPct val="0"/>
              </a:spcBef>
            </a:pPr>
            <a:r>
              <a:rPr lang="en-US" sz="1599">
                <a:solidFill>
                  <a:srgbClr val="FFFFFF"/>
                </a:solidFill>
                <a:latin typeface="Open Sans Bold"/>
              </a:rPr>
              <a:t>01</a:t>
            </a: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B1B1A"/>
        </a:solidFill>
        <a:effectLst/>
      </p:bgPr>
    </p:bg>
    <p:spTree>
      <p:nvGrpSpPr>
        <p:cNvPr id="1" name=""/>
        <p:cNvGrpSpPr/>
        <p:nvPr/>
      </p:nvGrpSpPr>
      <p:grpSpPr>
        <a:xfrm>
          <a:off x="0" y="0"/>
          <a:ext cx="0" cy="0"/>
          <a:chOff x="0" y="0"/>
          <a:chExt cx="0" cy="0"/>
        </a:xfrm>
      </p:grpSpPr>
      <p:sp>
        <p:nvSpPr>
          <p:cNvPr id="2" name="TextBox 2"/>
          <p:cNvSpPr txBox="1"/>
          <p:nvPr/>
        </p:nvSpPr>
        <p:spPr>
          <a:xfrm>
            <a:off x="629533" y="443976"/>
            <a:ext cx="8236598" cy="1303021"/>
          </a:xfrm>
          <a:prstGeom prst="rect">
            <a:avLst/>
          </a:prstGeom>
        </p:spPr>
        <p:txBody>
          <a:bodyPr lIns="0" tIns="0" rIns="0" bIns="0" rtlCol="0" anchor="t">
            <a:spAutoFit/>
          </a:bodyPr>
          <a:lstStyle/>
          <a:p>
            <a:pPr>
              <a:lnSpc>
                <a:spcPts val="5179"/>
              </a:lnSpc>
            </a:pPr>
            <a:r>
              <a:rPr lang="en-US" sz="3699">
                <a:solidFill>
                  <a:srgbClr val="AB9385"/>
                </a:solidFill>
                <a:latin typeface="Bebas Neue Bold"/>
              </a:rPr>
              <a:t>Interpretation of Results and Recommendation</a:t>
            </a:r>
          </a:p>
          <a:p>
            <a:pPr>
              <a:lnSpc>
                <a:spcPts val="5179"/>
              </a:lnSpc>
              <a:spcBef>
                <a:spcPct val="0"/>
              </a:spcBef>
            </a:pPr>
            <a:endParaRPr lang="en-US" sz="3699">
              <a:solidFill>
                <a:srgbClr val="AB9385"/>
              </a:solidFill>
              <a:latin typeface="Bebas Neue Bold"/>
            </a:endParaRPr>
          </a:p>
        </p:txBody>
      </p:sp>
      <p:grpSp>
        <p:nvGrpSpPr>
          <p:cNvPr id="3" name="Group 3"/>
          <p:cNvGrpSpPr/>
          <p:nvPr/>
        </p:nvGrpSpPr>
        <p:grpSpPr>
          <a:xfrm>
            <a:off x="17259300" y="9258300"/>
            <a:ext cx="1028700" cy="1028700"/>
            <a:chOff x="0" y="0"/>
            <a:chExt cx="812800" cy="812800"/>
          </a:xfrm>
        </p:grpSpPr>
        <p:sp>
          <p:nvSpPr>
            <p:cNvPr id="4" name="Freeform 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7478751" y="9626320"/>
            <a:ext cx="589798" cy="264160"/>
          </a:xfrm>
          <a:prstGeom prst="rect">
            <a:avLst/>
          </a:prstGeom>
        </p:spPr>
        <p:txBody>
          <a:bodyPr lIns="0" tIns="0" rIns="0" bIns="0" rtlCol="0" anchor="t">
            <a:spAutoFit/>
          </a:bodyPr>
          <a:lstStyle/>
          <a:p>
            <a:pPr algn="ctr">
              <a:lnSpc>
                <a:spcPts val="2239"/>
              </a:lnSpc>
              <a:spcBef>
                <a:spcPct val="0"/>
              </a:spcBef>
            </a:pPr>
            <a:r>
              <a:rPr lang="en-US" sz="1599">
                <a:solidFill>
                  <a:srgbClr val="FFFFFF"/>
                </a:solidFill>
                <a:latin typeface="Open Sans Bold"/>
              </a:rPr>
              <a:t>10</a:t>
            </a:r>
          </a:p>
        </p:txBody>
      </p:sp>
      <p:grpSp>
        <p:nvGrpSpPr>
          <p:cNvPr id="7" name="Group 7"/>
          <p:cNvGrpSpPr/>
          <p:nvPr/>
        </p:nvGrpSpPr>
        <p:grpSpPr>
          <a:xfrm>
            <a:off x="1028700" y="1601736"/>
            <a:ext cx="7350727" cy="8510755"/>
            <a:chOff x="0" y="0"/>
            <a:chExt cx="9800969" cy="11347674"/>
          </a:xfrm>
        </p:grpSpPr>
        <p:pic>
          <p:nvPicPr>
            <p:cNvPr id="8" name="Picture 8"/>
            <p:cNvPicPr>
              <a:picLocks noChangeAspect="1"/>
            </p:cNvPicPr>
            <p:nvPr/>
          </p:nvPicPr>
          <p:blipFill>
            <a:blip r:embed="rId2"/>
            <a:srcRect l="1100" r="34158"/>
            <a:stretch>
              <a:fillRect/>
            </a:stretch>
          </p:blipFill>
          <p:spPr>
            <a:xfrm>
              <a:off x="0" y="0"/>
              <a:ext cx="9800969" cy="11347674"/>
            </a:xfrm>
            <a:prstGeom prst="rect">
              <a:avLst/>
            </a:prstGeom>
          </p:spPr>
        </p:pic>
      </p:grpSp>
      <p:sp>
        <p:nvSpPr>
          <p:cNvPr id="9" name="TextBox 9"/>
          <p:cNvSpPr txBox="1"/>
          <p:nvPr/>
        </p:nvSpPr>
        <p:spPr>
          <a:xfrm>
            <a:off x="11483094" y="1271515"/>
            <a:ext cx="4914720" cy="3457575"/>
          </a:xfrm>
          <a:prstGeom prst="rect">
            <a:avLst/>
          </a:prstGeom>
        </p:spPr>
        <p:txBody>
          <a:bodyPr lIns="0" tIns="0" rIns="0" bIns="0" rtlCol="0" anchor="t">
            <a:spAutoFit/>
          </a:bodyPr>
          <a:lstStyle/>
          <a:p>
            <a:pPr>
              <a:lnSpc>
                <a:spcPts val="2100"/>
              </a:lnSpc>
            </a:pPr>
            <a:endParaRPr/>
          </a:p>
          <a:p>
            <a:pPr>
              <a:lnSpc>
                <a:spcPts val="2100"/>
              </a:lnSpc>
            </a:pPr>
            <a:endParaRPr/>
          </a:p>
          <a:p>
            <a:pPr>
              <a:lnSpc>
                <a:spcPts val="2100"/>
              </a:lnSpc>
            </a:pPr>
            <a:r>
              <a:rPr lang="en-US" sz="1500">
                <a:solidFill>
                  <a:srgbClr val="AB9385"/>
                </a:solidFill>
                <a:latin typeface="Open Sans Bold"/>
              </a:rPr>
              <a:t>Strategic Profit Optimization</a:t>
            </a:r>
            <a:r>
              <a:rPr lang="en-US" sz="1500">
                <a:solidFill>
                  <a:srgbClr val="FFFFFF"/>
                </a:solidFill>
                <a:latin typeface="Open Sans"/>
              </a:rPr>
              <a:t>: The 100% stacked bar chart reveals a strategic imbalance between revenue and margins, highlighting the potential of high-margin services like Rebonding and Hair Spa.</a:t>
            </a:r>
          </a:p>
          <a:p>
            <a:pPr>
              <a:lnSpc>
                <a:spcPts val="2100"/>
              </a:lnSpc>
            </a:pPr>
            <a:endParaRPr lang="en-US" sz="1500">
              <a:solidFill>
                <a:srgbClr val="FFFFFF"/>
              </a:solidFill>
              <a:latin typeface="Open Sans"/>
            </a:endParaRPr>
          </a:p>
          <a:p>
            <a:pPr>
              <a:lnSpc>
                <a:spcPts val="2100"/>
              </a:lnSpc>
              <a:spcBef>
                <a:spcPct val="0"/>
              </a:spcBef>
            </a:pPr>
            <a:r>
              <a:rPr lang="en-US" sz="1500">
                <a:solidFill>
                  <a:srgbClr val="AB9385"/>
                </a:solidFill>
                <a:latin typeface="Open Sans Bold"/>
              </a:rPr>
              <a:t>Recommendation</a:t>
            </a:r>
            <a:r>
              <a:rPr lang="en-US" sz="1500">
                <a:solidFill>
                  <a:srgbClr val="FFFFFF"/>
                </a:solidFill>
                <a:latin typeface="Open Sans"/>
              </a:rPr>
              <a:t>: Ajju Hair Salon should introduce promotions to encourage exploration of these high-margin services, diversifying revenue. Simultaneously, reshaping the premium perception of services like Rebonding and Hair Spa through targeted strategies can enhance overall profitability.</a:t>
            </a:r>
          </a:p>
        </p:txBody>
      </p:sp>
      <p:sp>
        <p:nvSpPr>
          <p:cNvPr id="10" name="TextBox 10"/>
          <p:cNvSpPr txBox="1"/>
          <p:nvPr/>
        </p:nvSpPr>
        <p:spPr>
          <a:xfrm>
            <a:off x="11483094" y="4962525"/>
            <a:ext cx="4914720" cy="3457575"/>
          </a:xfrm>
          <a:prstGeom prst="rect">
            <a:avLst/>
          </a:prstGeom>
        </p:spPr>
        <p:txBody>
          <a:bodyPr lIns="0" tIns="0" rIns="0" bIns="0" rtlCol="0" anchor="t">
            <a:spAutoFit/>
          </a:bodyPr>
          <a:lstStyle/>
          <a:p>
            <a:pPr>
              <a:lnSpc>
                <a:spcPts val="2100"/>
              </a:lnSpc>
            </a:pPr>
            <a:endParaRPr/>
          </a:p>
          <a:p>
            <a:pPr>
              <a:lnSpc>
                <a:spcPts val="2100"/>
              </a:lnSpc>
            </a:pPr>
            <a:r>
              <a:rPr lang="en-US" sz="1500">
                <a:solidFill>
                  <a:srgbClr val="AB9385"/>
                </a:solidFill>
                <a:latin typeface="Open Sans Semi-Bold"/>
              </a:rPr>
              <a:t>Unlocking Revenue Opportunities</a:t>
            </a:r>
          </a:p>
          <a:p>
            <a:pPr>
              <a:lnSpc>
                <a:spcPts val="2100"/>
              </a:lnSpc>
            </a:pPr>
            <a:r>
              <a:rPr lang="en-US" sz="1500">
                <a:solidFill>
                  <a:srgbClr val="FFFFFF"/>
                </a:solidFill>
                <a:latin typeface="Open Sans"/>
              </a:rPr>
              <a:t>Examination of missed appointments unveils a significant impact on revenue, notably on Sundays and Wednesdays.</a:t>
            </a:r>
          </a:p>
          <a:p>
            <a:pPr>
              <a:lnSpc>
                <a:spcPts val="2100"/>
              </a:lnSpc>
            </a:pPr>
            <a:endParaRPr lang="en-US" sz="1500">
              <a:solidFill>
                <a:srgbClr val="FFFFFF"/>
              </a:solidFill>
              <a:latin typeface="Open Sans"/>
            </a:endParaRPr>
          </a:p>
          <a:p>
            <a:pPr>
              <a:lnSpc>
                <a:spcPts val="2100"/>
              </a:lnSpc>
            </a:pPr>
            <a:r>
              <a:rPr lang="en-US" sz="1500">
                <a:solidFill>
                  <a:srgbClr val="AB9385"/>
                </a:solidFill>
                <a:latin typeface="Open Sans Bold"/>
              </a:rPr>
              <a:t>Recommendation</a:t>
            </a:r>
            <a:r>
              <a:rPr lang="en-US" sz="1500">
                <a:solidFill>
                  <a:srgbClr val="FFFFFF"/>
                </a:solidFill>
                <a:latin typeface="Open Sans"/>
              </a:rPr>
              <a:t>: Ajju Hair Salon should proactively address missed appointments through strategies like online booking systems and reminders, ensuring revenue stability and heightened customer satisfaction.</a:t>
            </a:r>
          </a:p>
          <a:p>
            <a:pPr>
              <a:lnSpc>
                <a:spcPts val="2100"/>
              </a:lnSpc>
            </a:pPr>
            <a:endParaRPr lang="en-US" sz="1500">
              <a:solidFill>
                <a:srgbClr val="FFFFFF"/>
              </a:solidFill>
              <a:latin typeface="Open Sans"/>
            </a:endParaRPr>
          </a:p>
          <a:p>
            <a:pPr>
              <a:lnSpc>
                <a:spcPts val="2100"/>
              </a:lnSpc>
              <a:spcBef>
                <a:spcPct val="0"/>
              </a:spcBef>
            </a:pPr>
            <a:endParaRPr lang="en-US" sz="1500">
              <a:solidFill>
                <a:srgbClr val="FFFFFF"/>
              </a:solidFill>
              <a:latin typeface="Open Sans"/>
            </a:endParaRPr>
          </a:p>
        </p:txBody>
      </p:sp>
      <p:grpSp>
        <p:nvGrpSpPr>
          <p:cNvPr id="11" name="Group 11"/>
          <p:cNvGrpSpPr/>
          <p:nvPr/>
        </p:nvGrpSpPr>
        <p:grpSpPr>
          <a:xfrm>
            <a:off x="10292958" y="1889105"/>
            <a:ext cx="807124" cy="807124"/>
            <a:chOff x="0" y="0"/>
            <a:chExt cx="812800" cy="812800"/>
          </a:xfrm>
        </p:grpSpPr>
        <p:sp>
          <p:nvSpPr>
            <p:cNvPr id="12" name="Freeform 12"/>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3" name="TextBox 13"/>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10420454" y="2106899"/>
            <a:ext cx="552131" cy="371701"/>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03</a:t>
            </a:r>
          </a:p>
        </p:txBody>
      </p:sp>
      <p:grpSp>
        <p:nvGrpSpPr>
          <p:cNvPr id="15" name="Group 15"/>
          <p:cNvGrpSpPr/>
          <p:nvPr/>
        </p:nvGrpSpPr>
        <p:grpSpPr>
          <a:xfrm>
            <a:off x="10292958" y="5646618"/>
            <a:ext cx="807124" cy="807124"/>
            <a:chOff x="0" y="0"/>
            <a:chExt cx="812800" cy="812800"/>
          </a:xfrm>
        </p:grpSpPr>
        <p:sp>
          <p:nvSpPr>
            <p:cNvPr id="16" name="Freeform 1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7" name="TextBox 17"/>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10420454" y="5864412"/>
            <a:ext cx="552131" cy="371701"/>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04</a:t>
            </a: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B1B1A"/>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925830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7478751" y="9626320"/>
            <a:ext cx="589798" cy="264086"/>
          </a:xfrm>
          <a:prstGeom prst="rect">
            <a:avLst/>
          </a:prstGeom>
        </p:spPr>
        <p:txBody>
          <a:bodyPr lIns="0" tIns="0" rIns="0" bIns="0" rtlCol="0" anchor="t">
            <a:spAutoFit/>
          </a:bodyPr>
          <a:lstStyle/>
          <a:p>
            <a:pPr algn="ctr">
              <a:lnSpc>
                <a:spcPts val="2239"/>
              </a:lnSpc>
              <a:spcBef>
                <a:spcPct val="0"/>
              </a:spcBef>
            </a:pPr>
            <a:r>
              <a:rPr lang="en-US" sz="1599">
                <a:solidFill>
                  <a:srgbClr val="FFFFFF"/>
                </a:solidFill>
                <a:latin typeface="Open Sans Bold"/>
              </a:rPr>
              <a:t>02</a:t>
            </a:r>
          </a:p>
        </p:txBody>
      </p:sp>
      <p:grpSp>
        <p:nvGrpSpPr>
          <p:cNvPr id="6" name="Group 6"/>
          <p:cNvGrpSpPr/>
          <p:nvPr/>
        </p:nvGrpSpPr>
        <p:grpSpPr>
          <a:xfrm>
            <a:off x="4041829" y="0"/>
            <a:ext cx="2314657" cy="10287000"/>
            <a:chOff x="0" y="0"/>
            <a:chExt cx="361857" cy="1608198"/>
          </a:xfrm>
        </p:grpSpPr>
        <p:sp>
          <p:nvSpPr>
            <p:cNvPr id="7" name="Freeform 7"/>
            <p:cNvSpPr/>
            <p:nvPr/>
          </p:nvSpPr>
          <p:spPr>
            <a:xfrm>
              <a:off x="0" y="0"/>
              <a:ext cx="361857" cy="1608198"/>
            </a:xfrm>
            <a:custGeom>
              <a:avLst/>
              <a:gdLst/>
              <a:ahLst/>
              <a:cxnLst/>
              <a:rect l="l" t="t" r="r" b="b"/>
              <a:pathLst>
                <a:path w="361857" h="1608198">
                  <a:moveTo>
                    <a:pt x="0" y="0"/>
                  </a:moveTo>
                  <a:lnTo>
                    <a:pt x="361857" y="0"/>
                  </a:lnTo>
                  <a:lnTo>
                    <a:pt x="361857" y="1608198"/>
                  </a:lnTo>
                  <a:lnTo>
                    <a:pt x="0" y="1608198"/>
                  </a:lnTo>
                  <a:close/>
                </a:path>
              </a:pathLst>
            </a:custGeom>
            <a:solidFill>
              <a:srgbClr val="AB9385"/>
            </a:solidFill>
          </p:spPr>
        </p:sp>
        <p:sp>
          <p:nvSpPr>
            <p:cNvPr id="8" name="TextBox 8"/>
            <p:cNvSpPr txBox="1"/>
            <p:nvPr/>
          </p:nvSpPr>
          <p:spPr>
            <a:xfrm>
              <a:off x="0" y="-38100"/>
              <a:ext cx="361857" cy="1646298"/>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6134872" y="1728322"/>
            <a:ext cx="6018256" cy="1113791"/>
          </a:xfrm>
          <a:prstGeom prst="rect">
            <a:avLst/>
          </a:prstGeom>
        </p:spPr>
        <p:txBody>
          <a:bodyPr lIns="0" tIns="0" rIns="0" bIns="0" rtlCol="0" anchor="t">
            <a:spAutoFit/>
          </a:bodyPr>
          <a:lstStyle/>
          <a:p>
            <a:pPr>
              <a:lnSpc>
                <a:spcPts val="8959"/>
              </a:lnSpc>
              <a:spcBef>
                <a:spcPct val="0"/>
              </a:spcBef>
            </a:pPr>
            <a:r>
              <a:rPr lang="en-US" sz="6399">
                <a:solidFill>
                  <a:srgbClr val="FFFFFF"/>
                </a:solidFill>
                <a:latin typeface="Bebas Neue Bold"/>
              </a:rPr>
              <a:t>Contents</a:t>
            </a:r>
          </a:p>
        </p:txBody>
      </p:sp>
      <p:sp>
        <p:nvSpPr>
          <p:cNvPr id="10" name="TextBox 10"/>
          <p:cNvSpPr txBox="1"/>
          <p:nvPr/>
        </p:nvSpPr>
        <p:spPr>
          <a:xfrm>
            <a:off x="8383413" y="3452347"/>
            <a:ext cx="7828137" cy="4561028"/>
          </a:xfrm>
          <a:prstGeom prst="rect">
            <a:avLst/>
          </a:prstGeom>
        </p:spPr>
        <p:txBody>
          <a:bodyPr lIns="0" tIns="0" rIns="0" bIns="0" rtlCol="0" anchor="t">
            <a:spAutoFit/>
          </a:bodyPr>
          <a:lstStyle/>
          <a:p>
            <a:pPr>
              <a:lnSpc>
                <a:spcPts val="3754"/>
              </a:lnSpc>
            </a:pPr>
            <a:r>
              <a:rPr lang="en-US" sz="2681">
                <a:solidFill>
                  <a:srgbClr val="AB9385"/>
                </a:solidFill>
                <a:latin typeface="Open Sans Bold"/>
              </a:rPr>
              <a:t>Introduction to business</a:t>
            </a:r>
          </a:p>
          <a:p>
            <a:pPr>
              <a:lnSpc>
                <a:spcPts val="3915"/>
              </a:lnSpc>
            </a:pPr>
            <a:endParaRPr lang="en-US" sz="2681">
              <a:solidFill>
                <a:srgbClr val="AB9385"/>
              </a:solidFill>
              <a:latin typeface="Open Sans Bold"/>
            </a:endParaRPr>
          </a:p>
          <a:p>
            <a:pPr>
              <a:lnSpc>
                <a:spcPts val="3754"/>
              </a:lnSpc>
            </a:pPr>
            <a:r>
              <a:rPr lang="en-US" sz="2681">
                <a:solidFill>
                  <a:srgbClr val="AB9385"/>
                </a:solidFill>
                <a:latin typeface="Open Sans Bold"/>
              </a:rPr>
              <a:t>Data collection and Cleaning Steps</a:t>
            </a:r>
          </a:p>
          <a:p>
            <a:pPr>
              <a:lnSpc>
                <a:spcPts val="4183"/>
              </a:lnSpc>
            </a:pPr>
            <a:endParaRPr lang="en-US" sz="2681">
              <a:solidFill>
                <a:srgbClr val="AB9385"/>
              </a:solidFill>
              <a:latin typeface="Open Sans Bold"/>
            </a:endParaRPr>
          </a:p>
          <a:p>
            <a:pPr>
              <a:lnSpc>
                <a:spcPts val="3754"/>
              </a:lnSpc>
            </a:pPr>
            <a:r>
              <a:rPr lang="en-US" sz="2681">
                <a:solidFill>
                  <a:srgbClr val="AB9385"/>
                </a:solidFill>
                <a:latin typeface="Open Sans Bold"/>
              </a:rPr>
              <a:t>Analysis done in respect to the challenges</a:t>
            </a:r>
          </a:p>
          <a:p>
            <a:pPr>
              <a:lnSpc>
                <a:spcPts val="2655"/>
              </a:lnSpc>
            </a:pPr>
            <a:endParaRPr lang="en-US" sz="2681">
              <a:solidFill>
                <a:srgbClr val="AB9385"/>
              </a:solidFill>
              <a:latin typeface="Open Sans Bold"/>
            </a:endParaRPr>
          </a:p>
          <a:p>
            <a:pPr>
              <a:lnSpc>
                <a:spcPts val="2869"/>
              </a:lnSpc>
            </a:pPr>
            <a:endParaRPr lang="en-US" sz="2681">
              <a:solidFill>
                <a:srgbClr val="AB9385"/>
              </a:solidFill>
              <a:latin typeface="Open Sans Bold"/>
            </a:endParaRPr>
          </a:p>
          <a:p>
            <a:pPr>
              <a:lnSpc>
                <a:spcPts val="3754"/>
              </a:lnSpc>
            </a:pPr>
            <a:r>
              <a:rPr lang="en-US" sz="2681">
                <a:solidFill>
                  <a:srgbClr val="AB9385"/>
                </a:solidFill>
                <a:latin typeface="Open Sans Bold"/>
              </a:rPr>
              <a:t>Important Insights about business </a:t>
            </a:r>
          </a:p>
          <a:p>
            <a:pPr>
              <a:lnSpc>
                <a:spcPts val="3754"/>
              </a:lnSpc>
            </a:pPr>
            <a:endParaRPr lang="en-US" sz="2681">
              <a:solidFill>
                <a:srgbClr val="AB9385"/>
              </a:solidFill>
              <a:latin typeface="Open Sans Bold"/>
            </a:endParaRPr>
          </a:p>
          <a:p>
            <a:pPr>
              <a:lnSpc>
                <a:spcPts val="3754"/>
              </a:lnSpc>
            </a:pPr>
            <a:r>
              <a:rPr lang="en-US" sz="2681">
                <a:solidFill>
                  <a:srgbClr val="AB9385"/>
                </a:solidFill>
                <a:latin typeface="Open Sans Bold"/>
              </a:rPr>
              <a:t>Solutions / Recommendations for business </a:t>
            </a:r>
          </a:p>
        </p:txBody>
      </p:sp>
      <p:sp>
        <p:nvSpPr>
          <p:cNvPr id="11" name="TextBox 11"/>
          <p:cNvSpPr txBox="1"/>
          <p:nvPr/>
        </p:nvSpPr>
        <p:spPr>
          <a:xfrm>
            <a:off x="1290104" y="3452347"/>
            <a:ext cx="5503450" cy="5126991"/>
          </a:xfrm>
          <a:prstGeom prst="rect">
            <a:avLst/>
          </a:prstGeom>
        </p:spPr>
        <p:txBody>
          <a:bodyPr lIns="0" tIns="0" rIns="0" bIns="0" rtlCol="0" anchor="t">
            <a:spAutoFit/>
          </a:bodyPr>
          <a:lstStyle/>
          <a:p>
            <a:pPr>
              <a:lnSpc>
                <a:spcPts val="4059"/>
              </a:lnSpc>
            </a:pPr>
            <a:r>
              <a:rPr lang="en-US" sz="2899">
                <a:solidFill>
                  <a:srgbClr val="FFFFFF"/>
                </a:solidFill>
                <a:latin typeface="Open Sans"/>
              </a:rPr>
              <a:t>1) Executive Summary</a:t>
            </a:r>
          </a:p>
          <a:p>
            <a:pPr>
              <a:lnSpc>
                <a:spcPts val="4059"/>
              </a:lnSpc>
            </a:pPr>
            <a:endParaRPr lang="en-US" sz="2899">
              <a:solidFill>
                <a:srgbClr val="FFFFFF"/>
              </a:solidFill>
              <a:latin typeface="Open Sans"/>
            </a:endParaRPr>
          </a:p>
          <a:p>
            <a:pPr>
              <a:lnSpc>
                <a:spcPts val="4059"/>
              </a:lnSpc>
            </a:pPr>
            <a:r>
              <a:rPr lang="en-US" sz="2899">
                <a:solidFill>
                  <a:srgbClr val="FFFFFF"/>
                </a:solidFill>
                <a:latin typeface="Open Sans"/>
              </a:rPr>
              <a:t>2) Data Collection &amp; Cleaning</a:t>
            </a:r>
          </a:p>
          <a:p>
            <a:pPr>
              <a:lnSpc>
                <a:spcPts val="4059"/>
              </a:lnSpc>
            </a:pPr>
            <a:endParaRPr lang="en-US" sz="2899">
              <a:solidFill>
                <a:srgbClr val="FFFFFF"/>
              </a:solidFill>
              <a:latin typeface="Open Sans"/>
            </a:endParaRPr>
          </a:p>
          <a:p>
            <a:pPr>
              <a:lnSpc>
                <a:spcPts val="4059"/>
              </a:lnSpc>
            </a:pPr>
            <a:r>
              <a:rPr lang="en-US" sz="2899">
                <a:solidFill>
                  <a:srgbClr val="FFFFFF"/>
                </a:solidFill>
                <a:latin typeface="Open Sans"/>
              </a:rPr>
              <a:t>3) Data Analysis</a:t>
            </a:r>
          </a:p>
          <a:p>
            <a:pPr>
              <a:lnSpc>
                <a:spcPts val="4059"/>
              </a:lnSpc>
            </a:pPr>
            <a:endParaRPr lang="en-US" sz="2899">
              <a:solidFill>
                <a:srgbClr val="FFFFFF"/>
              </a:solidFill>
              <a:latin typeface="Open Sans"/>
            </a:endParaRPr>
          </a:p>
          <a:p>
            <a:pPr>
              <a:lnSpc>
                <a:spcPts val="4059"/>
              </a:lnSpc>
            </a:pPr>
            <a:r>
              <a:rPr lang="en-US" sz="2899">
                <a:solidFill>
                  <a:srgbClr val="FFFFFF"/>
                </a:solidFill>
                <a:latin typeface="Open Sans"/>
              </a:rPr>
              <a:t>4)  Interpretation of Results </a:t>
            </a:r>
          </a:p>
          <a:p>
            <a:pPr>
              <a:lnSpc>
                <a:spcPts val="4059"/>
              </a:lnSpc>
            </a:pPr>
            <a:endParaRPr lang="en-US" sz="2899">
              <a:solidFill>
                <a:srgbClr val="FFFFFF"/>
              </a:solidFill>
              <a:latin typeface="Open Sans"/>
            </a:endParaRPr>
          </a:p>
          <a:p>
            <a:pPr>
              <a:lnSpc>
                <a:spcPts val="4059"/>
              </a:lnSpc>
            </a:pPr>
            <a:r>
              <a:rPr lang="en-US" sz="2899">
                <a:solidFill>
                  <a:srgbClr val="FFFFFF"/>
                </a:solidFill>
                <a:latin typeface="Open Sans"/>
              </a:rPr>
              <a:t>5) Recommendation</a:t>
            </a:r>
          </a:p>
          <a:p>
            <a:pPr>
              <a:lnSpc>
                <a:spcPts val="4059"/>
              </a:lnSpc>
            </a:pPr>
            <a:endParaRPr lang="en-US" sz="2899">
              <a:solidFill>
                <a:srgbClr val="FFFFFF"/>
              </a:solidFill>
              <a:latin typeface="Open Sans"/>
            </a:endParaRP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B1B1A"/>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925830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7478751" y="9626320"/>
            <a:ext cx="589798" cy="264086"/>
          </a:xfrm>
          <a:prstGeom prst="rect">
            <a:avLst/>
          </a:prstGeom>
        </p:spPr>
        <p:txBody>
          <a:bodyPr lIns="0" tIns="0" rIns="0" bIns="0" rtlCol="0" anchor="t">
            <a:spAutoFit/>
          </a:bodyPr>
          <a:lstStyle/>
          <a:p>
            <a:pPr algn="ctr">
              <a:lnSpc>
                <a:spcPts val="2239"/>
              </a:lnSpc>
              <a:spcBef>
                <a:spcPct val="0"/>
              </a:spcBef>
            </a:pPr>
            <a:r>
              <a:rPr lang="en-US" sz="1599">
                <a:solidFill>
                  <a:srgbClr val="FFFFFF"/>
                </a:solidFill>
                <a:latin typeface="Open Sans Bold"/>
              </a:rPr>
              <a:t>03</a:t>
            </a:r>
          </a:p>
        </p:txBody>
      </p:sp>
      <p:grpSp>
        <p:nvGrpSpPr>
          <p:cNvPr id="6" name="Group 6"/>
          <p:cNvGrpSpPr/>
          <p:nvPr/>
        </p:nvGrpSpPr>
        <p:grpSpPr>
          <a:xfrm>
            <a:off x="9029700" y="1028700"/>
            <a:ext cx="8229600" cy="8229600"/>
            <a:chOff x="0" y="0"/>
            <a:chExt cx="10972800" cy="10972800"/>
          </a:xfrm>
        </p:grpSpPr>
        <p:pic>
          <p:nvPicPr>
            <p:cNvPr id="7" name="Picture 7"/>
            <p:cNvPicPr>
              <a:picLocks noChangeAspect="1"/>
            </p:cNvPicPr>
            <p:nvPr/>
          </p:nvPicPr>
          <p:blipFill>
            <a:blip r:embed="rId2"/>
            <a:srcRect l="12500" r="12500"/>
            <a:stretch>
              <a:fillRect/>
            </a:stretch>
          </p:blipFill>
          <p:spPr>
            <a:xfrm>
              <a:off x="0" y="0"/>
              <a:ext cx="10972800" cy="10972800"/>
            </a:xfrm>
            <a:prstGeom prst="rect">
              <a:avLst/>
            </a:prstGeom>
          </p:spPr>
        </p:pic>
      </p:grpSp>
      <p:sp>
        <p:nvSpPr>
          <p:cNvPr id="8" name="TextBox 8"/>
          <p:cNvSpPr txBox="1"/>
          <p:nvPr/>
        </p:nvSpPr>
        <p:spPr>
          <a:xfrm>
            <a:off x="1622991" y="410691"/>
            <a:ext cx="4320287" cy="1640840"/>
          </a:xfrm>
          <a:prstGeom prst="rect">
            <a:avLst/>
          </a:prstGeom>
        </p:spPr>
        <p:txBody>
          <a:bodyPr lIns="0" tIns="0" rIns="0" bIns="0" rtlCol="0" anchor="t">
            <a:spAutoFit/>
          </a:bodyPr>
          <a:lstStyle/>
          <a:p>
            <a:pPr>
              <a:lnSpc>
                <a:spcPts val="6379"/>
              </a:lnSpc>
            </a:pPr>
            <a:r>
              <a:rPr lang="en-US" sz="5499">
                <a:solidFill>
                  <a:srgbClr val="FFFFFF"/>
                </a:solidFill>
                <a:latin typeface="Bebas Neue Bold"/>
              </a:rPr>
              <a:t>Executive summary</a:t>
            </a:r>
          </a:p>
        </p:txBody>
      </p:sp>
      <p:sp>
        <p:nvSpPr>
          <p:cNvPr id="9" name="TextBox 9"/>
          <p:cNvSpPr txBox="1"/>
          <p:nvPr/>
        </p:nvSpPr>
        <p:spPr>
          <a:xfrm>
            <a:off x="712813" y="2575711"/>
            <a:ext cx="5599819" cy="5422682"/>
          </a:xfrm>
          <a:prstGeom prst="rect">
            <a:avLst/>
          </a:prstGeom>
        </p:spPr>
        <p:txBody>
          <a:bodyPr lIns="0" tIns="0" rIns="0" bIns="0" rtlCol="0" anchor="t">
            <a:spAutoFit/>
          </a:bodyPr>
          <a:lstStyle/>
          <a:p>
            <a:pPr marL="412059" lvl="1" indent="-206029">
              <a:lnSpc>
                <a:spcPts val="2671"/>
              </a:lnSpc>
              <a:buFont typeface="Arial"/>
              <a:buChar char="•"/>
            </a:pPr>
            <a:r>
              <a:rPr lang="en-US" sz="1908">
                <a:solidFill>
                  <a:srgbClr val="AB9385"/>
                </a:solidFill>
                <a:latin typeface="Open Sans Bold"/>
              </a:rPr>
              <a:t>Business Overview: Ajju Hair Salon</a:t>
            </a:r>
          </a:p>
          <a:p>
            <a:pPr>
              <a:lnSpc>
                <a:spcPts val="2671"/>
              </a:lnSpc>
            </a:pPr>
            <a:endParaRPr lang="en-US" sz="1908">
              <a:solidFill>
                <a:srgbClr val="AB9385"/>
              </a:solidFill>
              <a:latin typeface="Open Sans Bold"/>
            </a:endParaRPr>
          </a:p>
          <a:p>
            <a:pPr marL="326008" lvl="1" indent="-163004">
              <a:lnSpc>
                <a:spcPts val="2113"/>
              </a:lnSpc>
              <a:buFont typeface="Arial"/>
              <a:buChar char="•"/>
            </a:pPr>
            <a:r>
              <a:rPr lang="en-US" sz="1509">
                <a:solidFill>
                  <a:srgbClr val="AB9385"/>
                </a:solidFill>
                <a:latin typeface="Open Sans Bold"/>
              </a:rPr>
              <a:t>Location</a:t>
            </a:r>
            <a:r>
              <a:rPr lang="en-US" sz="1509">
                <a:solidFill>
                  <a:srgbClr val="FFFFFF"/>
                </a:solidFill>
                <a:latin typeface="Open Sans"/>
              </a:rPr>
              <a:t>: </a:t>
            </a:r>
            <a:r>
              <a:rPr lang="en-US" sz="1509">
                <a:solidFill>
                  <a:srgbClr val="FFFFFF"/>
                </a:solidFill>
                <a:latin typeface="Open Sans Bold"/>
              </a:rPr>
              <a:t>Situated in Gram Sabha, North West Delhi, Ajju Hair Salon operates as a local B2C establishment.</a:t>
            </a:r>
          </a:p>
          <a:p>
            <a:pPr>
              <a:lnSpc>
                <a:spcPts val="1834"/>
              </a:lnSpc>
            </a:pPr>
            <a:endParaRPr lang="en-US" sz="1509">
              <a:solidFill>
                <a:srgbClr val="FFFFFF"/>
              </a:solidFill>
              <a:latin typeface="Open Sans Bold"/>
            </a:endParaRPr>
          </a:p>
          <a:p>
            <a:pPr marL="326008" lvl="1" indent="-163004">
              <a:lnSpc>
                <a:spcPts val="2113"/>
              </a:lnSpc>
              <a:buFont typeface="Arial"/>
              <a:buChar char="•"/>
            </a:pPr>
            <a:r>
              <a:rPr lang="en-US" sz="1509">
                <a:solidFill>
                  <a:srgbClr val="AB9385"/>
                </a:solidFill>
                <a:latin typeface="Open Sans Bold"/>
              </a:rPr>
              <a:t>Services</a:t>
            </a:r>
            <a:r>
              <a:rPr lang="en-US" sz="1509">
                <a:solidFill>
                  <a:srgbClr val="FFFFFF"/>
                </a:solidFill>
                <a:latin typeface="Open Sans Bold"/>
              </a:rPr>
              <a:t>: Specializing in grooming services, the salon offers a range of services including haircuts, styling, and related grooming services.</a:t>
            </a:r>
          </a:p>
          <a:p>
            <a:pPr>
              <a:lnSpc>
                <a:spcPts val="1834"/>
              </a:lnSpc>
            </a:pPr>
            <a:endParaRPr lang="en-US" sz="1509">
              <a:solidFill>
                <a:srgbClr val="FFFFFF"/>
              </a:solidFill>
              <a:latin typeface="Open Sans Bold"/>
            </a:endParaRPr>
          </a:p>
          <a:p>
            <a:pPr marL="326008" lvl="1" indent="-163004">
              <a:lnSpc>
                <a:spcPts val="2113"/>
              </a:lnSpc>
              <a:buFont typeface="Arial"/>
              <a:buChar char="•"/>
            </a:pPr>
            <a:r>
              <a:rPr lang="en-US" sz="1509">
                <a:solidFill>
                  <a:srgbClr val="AB9385"/>
                </a:solidFill>
                <a:latin typeface="Open Sans Bold"/>
              </a:rPr>
              <a:t>Target Audience</a:t>
            </a:r>
            <a:r>
              <a:rPr lang="en-US" sz="1509">
                <a:solidFill>
                  <a:srgbClr val="FFFFFF"/>
                </a:solidFill>
                <a:latin typeface="Open Sans Bold"/>
              </a:rPr>
              <a:t>: The primary clientele consists of local residents within the community.</a:t>
            </a:r>
          </a:p>
          <a:p>
            <a:pPr>
              <a:lnSpc>
                <a:spcPts val="2112"/>
              </a:lnSpc>
            </a:pPr>
            <a:endParaRPr lang="en-US" sz="1509">
              <a:solidFill>
                <a:srgbClr val="FFFFFF"/>
              </a:solidFill>
              <a:latin typeface="Open Sans Bold"/>
            </a:endParaRPr>
          </a:p>
          <a:p>
            <a:pPr>
              <a:lnSpc>
                <a:spcPts val="2112"/>
              </a:lnSpc>
            </a:pPr>
            <a:endParaRPr lang="en-US" sz="1509">
              <a:solidFill>
                <a:srgbClr val="FFFFFF"/>
              </a:solidFill>
              <a:latin typeface="Open Sans Bold"/>
            </a:endParaRPr>
          </a:p>
          <a:p>
            <a:pPr marL="347290" lvl="1" indent="-173645">
              <a:lnSpc>
                <a:spcPts val="2251"/>
              </a:lnSpc>
              <a:buFont typeface="Arial"/>
              <a:buChar char="•"/>
            </a:pPr>
            <a:r>
              <a:rPr lang="en-US" sz="1608">
                <a:solidFill>
                  <a:srgbClr val="AB9385"/>
                </a:solidFill>
                <a:latin typeface="Open Sans Bold"/>
              </a:rPr>
              <a:t>Objectives</a:t>
            </a:r>
          </a:p>
          <a:p>
            <a:pPr>
              <a:lnSpc>
                <a:spcPts val="2112"/>
              </a:lnSpc>
            </a:pPr>
            <a:r>
              <a:rPr lang="en-US" sz="1508">
                <a:solidFill>
                  <a:srgbClr val="AB9385"/>
                </a:solidFill>
                <a:latin typeface="Open Sans Bold"/>
              </a:rPr>
              <a:t>          </a:t>
            </a:r>
            <a:r>
              <a:rPr lang="en-US" sz="1508">
                <a:solidFill>
                  <a:srgbClr val="FFFFFF"/>
                </a:solidFill>
                <a:latin typeface="Open Sans Bold"/>
              </a:rPr>
              <a:t> - Daily Customer Trends Over Time</a:t>
            </a:r>
          </a:p>
          <a:p>
            <a:pPr>
              <a:lnSpc>
                <a:spcPts val="2112"/>
              </a:lnSpc>
            </a:pPr>
            <a:r>
              <a:rPr lang="en-US" sz="1508">
                <a:solidFill>
                  <a:srgbClr val="FFFFFF"/>
                </a:solidFill>
                <a:latin typeface="Open Sans Bold"/>
              </a:rPr>
              <a:t>           -  Day Perception and Customer Behavior</a:t>
            </a:r>
          </a:p>
          <a:p>
            <a:pPr>
              <a:lnSpc>
                <a:spcPts val="2112"/>
              </a:lnSpc>
            </a:pPr>
            <a:r>
              <a:rPr lang="en-US" sz="1508">
                <a:solidFill>
                  <a:srgbClr val="FFFFFF"/>
                </a:solidFill>
                <a:latin typeface="Open Sans Bold"/>
              </a:rPr>
              <a:t>           -  Margin and Profit Analysis of Services</a:t>
            </a:r>
          </a:p>
          <a:p>
            <a:pPr>
              <a:lnSpc>
                <a:spcPts val="2112"/>
              </a:lnSpc>
            </a:pPr>
            <a:r>
              <a:rPr lang="en-US" sz="1508">
                <a:solidFill>
                  <a:srgbClr val="FFFFFF"/>
                </a:solidFill>
                <a:latin typeface="Open Sans Bold"/>
              </a:rPr>
              <a:t>           -  Missed Customers and Impact on Revenue</a:t>
            </a:r>
          </a:p>
          <a:p>
            <a:pPr>
              <a:lnSpc>
                <a:spcPts val="2112"/>
              </a:lnSpc>
            </a:pPr>
            <a:endParaRPr lang="en-US" sz="1508">
              <a:solidFill>
                <a:srgbClr val="FFFFFF"/>
              </a:solidFill>
              <a:latin typeface="Open Sans Bold"/>
            </a:endParaRPr>
          </a:p>
          <a:p>
            <a:pPr>
              <a:lnSpc>
                <a:spcPts val="2251"/>
              </a:lnSpc>
            </a:pPr>
            <a:endParaRPr lang="en-US" sz="1508">
              <a:solidFill>
                <a:srgbClr val="FFFFFF"/>
              </a:solidFill>
              <a:latin typeface="Open Sans Bold"/>
            </a:endParaRP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B1B1A"/>
        </a:solidFill>
        <a:effectLst/>
      </p:bgPr>
    </p:bg>
    <p:spTree>
      <p:nvGrpSpPr>
        <p:cNvPr id="1" name=""/>
        <p:cNvGrpSpPr/>
        <p:nvPr/>
      </p:nvGrpSpPr>
      <p:grpSpPr>
        <a:xfrm>
          <a:off x="0" y="0"/>
          <a:ext cx="0" cy="0"/>
          <a:chOff x="0" y="0"/>
          <a:chExt cx="0" cy="0"/>
        </a:xfrm>
      </p:grpSpPr>
      <p:sp>
        <p:nvSpPr>
          <p:cNvPr id="2" name="TextBox 2"/>
          <p:cNvSpPr txBox="1"/>
          <p:nvPr/>
        </p:nvSpPr>
        <p:spPr>
          <a:xfrm>
            <a:off x="629533" y="405876"/>
            <a:ext cx="9280208" cy="912497"/>
          </a:xfrm>
          <a:prstGeom prst="rect">
            <a:avLst/>
          </a:prstGeom>
        </p:spPr>
        <p:txBody>
          <a:bodyPr lIns="0" tIns="0" rIns="0" bIns="0" rtlCol="0" anchor="t">
            <a:spAutoFit/>
          </a:bodyPr>
          <a:lstStyle/>
          <a:p>
            <a:pPr>
              <a:lnSpc>
                <a:spcPts val="7279"/>
              </a:lnSpc>
              <a:spcBef>
                <a:spcPct val="0"/>
              </a:spcBef>
            </a:pPr>
            <a:r>
              <a:rPr lang="en-US" sz="5199">
                <a:solidFill>
                  <a:srgbClr val="AB9385"/>
                </a:solidFill>
                <a:latin typeface="Bebas Neue Bold"/>
              </a:rPr>
              <a:t>Data Collection &amp; Cleaning</a:t>
            </a:r>
          </a:p>
        </p:txBody>
      </p:sp>
      <p:grpSp>
        <p:nvGrpSpPr>
          <p:cNvPr id="3" name="Group 3"/>
          <p:cNvGrpSpPr/>
          <p:nvPr/>
        </p:nvGrpSpPr>
        <p:grpSpPr>
          <a:xfrm>
            <a:off x="17259300" y="9258300"/>
            <a:ext cx="1028700" cy="1028700"/>
            <a:chOff x="0" y="0"/>
            <a:chExt cx="812800" cy="812800"/>
          </a:xfrm>
        </p:grpSpPr>
        <p:sp>
          <p:nvSpPr>
            <p:cNvPr id="4" name="Freeform 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7478751" y="9626320"/>
            <a:ext cx="589798" cy="264086"/>
          </a:xfrm>
          <a:prstGeom prst="rect">
            <a:avLst/>
          </a:prstGeom>
        </p:spPr>
        <p:txBody>
          <a:bodyPr lIns="0" tIns="0" rIns="0" bIns="0" rtlCol="0" anchor="t">
            <a:spAutoFit/>
          </a:bodyPr>
          <a:lstStyle/>
          <a:p>
            <a:pPr algn="ctr">
              <a:lnSpc>
                <a:spcPts val="2239"/>
              </a:lnSpc>
              <a:spcBef>
                <a:spcPct val="0"/>
              </a:spcBef>
            </a:pPr>
            <a:r>
              <a:rPr lang="en-US" sz="1599">
                <a:solidFill>
                  <a:srgbClr val="FFFFFF"/>
                </a:solidFill>
                <a:latin typeface="Open Sans Bold"/>
              </a:rPr>
              <a:t>04</a:t>
            </a:r>
          </a:p>
        </p:txBody>
      </p:sp>
      <p:grpSp>
        <p:nvGrpSpPr>
          <p:cNvPr id="7" name="Group 7"/>
          <p:cNvGrpSpPr/>
          <p:nvPr/>
        </p:nvGrpSpPr>
        <p:grpSpPr>
          <a:xfrm>
            <a:off x="0" y="1733472"/>
            <a:ext cx="4374221" cy="3410028"/>
            <a:chOff x="0" y="0"/>
            <a:chExt cx="5832295" cy="4546704"/>
          </a:xfrm>
        </p:grpSpPr>
        <p:pic>
          <p:nvPicPr>
            <p:cNvPr id="8" name="Picture 8"/>
            <p:cNvPicPr>
              <a:picLocks noChangeAspect="1"/>
            </p:cNvPicPr>
            <p:nvPr/>
          </p:nvPicPr>
          <p:blipFill>
            <a:blip r:embed="rId2"/>
            <a:srcRect t="6736" b="6736"/>
            <a:stretch>
              <a:fillRect/>
            </a:stretch>
          </p:blipFill>
          <p:spPr>
            <a:xfrm>
              <a:off x="0" y="0"/>
              <a:ext cx="5832295" cy="4546704"/>
            </a:xfrm>
            <a:prstGeom prst="rect">
              <a:avLst/>
            </a:prstGeom>
          </p:spPr>
        </p:pic>
      </p:grpSp>
      <p:grpSp>
        <p:nvGrpSpPr>
          <p:cNvPr id="9" name="Group 9"/>
          <p:cNvGrpSpPr/>
          <p:nvPr/>
        </p:nvGrpSpPr>
        <p:grpSpPr>
          <a:xfrm>
            <a:off x="4556964" y="1733472"/>
            <a:ext cx="5465104" cy="3410028"/>
            <a:chOff x="0" y="0"/>
            <a:chExt cx="7286805" cy="4546704"/>
          </a:xfrm>
        </p:grpSpPr>
        <p:pic>
          <p:nvPicPr>
            <p:cNvPr id="10" name="Picture 10"/>
            <p:cNvPicPr>
              <a:picLocks noChangeAspect="1"/>
            </p:cNvPicPr>
            <p:nvPr/>
          </p:nvPicPr>
          <p:blipFill>
            <a:blip r:embed="rId3"/>
            <a:srcRect l="6747" r="6747"/>
            <a:stretch>
              <a:fillRect/>
            </a:stretch>
          </p:blipFill>
          <p:spPr>
            <a:xfrm>
              <a:off x="0" y="0"/>
              <a:ext cx="7286805" cy="4546704"/>
            </a:xfrm>
            <a:prstGeom prst="rect">
              <a:avLst/>
            </a:prstGeom>
          </p:spPr>
        </p:pic>
      </p:grpSp>
      <p:sp>
        <p:nvSpPr>
          <p:cNvPr id="11" name="TextBox 11"/>
          <p:cNvSpPr txBox="1"/>
          <p:nvPr/>
        </p:nvSpPr>
        <p:spPr>
          <a:xfrm>
            <a:off x="12396832" y="1403687"/>
            <a:ext cx="4060832" cy="1367155"/>
          </a:xfrm>
          <a:prstGeom prst="rect">
            <a:avLst/>
          </a:prstGeom>
        </p:spPr>
        <p:txBody>
          <a:bodyPr lIns="0" tIns="0" rIns="0" bIns="0" rtlCol="0" anchor="t">
            <a:spAutoFit/>
          </a:bodyPr>
          <a:lstStyle/>
          <a:p>
            <a:pPr>
              <a:lnSpc>
                <a:spcPts val="1960"/>
              </a:lnSpc>
            </a:pPr>
            <a:r>
              <a:rPr lang="en-US" sz="1400">
                <a:solidFill>
                  <a:srgbClr val="AB9385"/>
                </a:solidFill>
                <a:latin typeface="Open Sans Bold"/>
              </a:rPr>
              <a:t>On-Site Daily Visits:</a:t>
            </a:r>
          </a:p>
          <a:p>
            <a:pPr marL="280671" lvl="1" indent="-140336">
              <a:lnSpc>
                <a:spcPts val="1820"/>
              </a:lnSpc>
              <a:buFont typeface="Arial"/>
              <a:buChar char="•"/>
            </a:pPr>
            <a:r>
              <a:rPr lang="en-US" sz="1300">
                <a:solidFill>
                  <a:srgbClr val="FFFFFF"/>
                </a:solidFill>
                <a:latin typeface="Open Sans"/>
              </a:rPr>
              <a:t>Regular on-site visits to Ajju Hair Salon throughout the month of January.</a:t>
            </a:r>
          </a:p>
          <a:p>
            <a:pPr marL="280671" lvl="1" indent="-140336">
              <a:lnSpc>
                <a:spcPts val="1820"/>
              </a:lnSpc>
              <a:buFont typeface="Arial"/>
              <a:buChar char="•"/>
            </a:pPr>
            <a:r>
              <a:rPr lang="en-US" sz="1300">
                <a:solidFill>
                  <a:srgbClr val="FFFFFF"/>
                </a:solidFill>
                <a:latin typeface="Open Sans"/>
              </a:rPr>
              <a:t>Direct observation to record the average number of customers daily.</a:t>
            </a:r>
          </a:p>
          <a:p>
            <a:pPr>
              <a:lnSpc>
                <a:spcPts val="1680"/>
              </a:lnSpc>
              <a:spcBef>
                <a:spcPct val="0"/>
              </a:spcBef>
            </a:pPr>
            <a:endParaRPr lang="en-US" sz="1300">
              <a:solidFill>
                <a:srgbClr val="FFFFFF"/>
              </a:solidFill>
              <a:latin typeface="Open Sans"/>
            </a:endParaRPr>
          </a:p>
        </p:txBody>
      </p:sp>
      <p:grpSp>
        <p:nvGrpSpPr>
          <p:cNvPr id="12" name="Group 12"/>
          <p:cNvGrpSpPr/>
          <p:nvPr/>
        </p:nvGrpSpPr>
        <p:grpSpPr>
          <a:xfrm>
            <a:off x="897890" y="6312529"/>
            <a:ext cx="807124" cy="807124"/>
            <a:chOff x="0" y="0"/>
            <a:chExt cx="812800" cy="812800"/>
          </a:xfrm>
        </p:grpSpPr>
        <p:sp>
          <p:nvSpPr>
            <p:cNvPr id="13" name="Freeform 1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4" name="TextBox 1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1025386" y="6511273"/>
            <a:ext cx="552131" cy="371701"/>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03</a:t>
            </a:r>
          </a:p>
        </p:txBody>
      </p:sp>
      <p:grpSp>
        <p:nvGrpSpPr>
          <p:cNvPr id="16" name="Group 16"/>
          <p:cNvGrpSpPr/>
          <p:nvPr/>
        </p:nvGrpSpPr>
        <p:grpSpPr>
          <a:xfrm>
            <a:off x="6325898" y="6312612"/>
            <a:ext cx="807124" cy="807124"/>
            <a:chOff x="0" y="0"/>
            <a:chExt cx="812800" cy="812800"/>
          </a:xfrm>
        </p:grpSpPr>
        <p:sp>
          <p:nvSpPr>
            <p:cNvPr id="17" name="Freeform 1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8" name="TextBox 18"/>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6453394" y="6511356"/>
            <a:ext cx="552131" cy="371701"/>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04</a:t>
            </a:r>
          </a:p>
        </p:txBody>
      </p:sp>
      <p:grpSp>
        <p:nvGrpSpPr>
          <p:cNvPr id="20" name="Group 20"/>
          <p:cNvGrpSpPr/>
          <p:nvPr/>
        </p:nvGrpSpPr>
        <p:grpSpPr>
          <a:xfrm>
            <a:off x="11182214" y="6312529"/>
            <a:ext cx="807124" cy="807124"/>
            <a:chOff x="0" y="0"/>
            <a:chExt cx="812800" cy="812800"/>
          </a:xfrm>
        </p:grpSpPr>
        <p:sp>
          <p:nvSpPr>
            <p:cNvPr id="21" name="Freeform 2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22" name="TextBox 22"/>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11309710" y="6511273"/>
            <a:ext cx="552131" cy="371701"/>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05</a:t>
            </a:r>
          </a:p>
        </p:txBody>
      </p:sp>
      <p:grpSp>
        <p:nvGrpSpPr>
          <p:cNvPr id="24" name="Group 24"/>
          <p:cNvGrpSpPr/>
          <p:nvPr/>
        </p:nvGrpSpPr>
        <p:grpSpPr>
          <a:xfrm>
            <a:off x="11182214" y="1432262"/>
            <a:ext cx="807124" cy="807124"/>
            <a:chOff x="0" y="0"/>
            <a:chExt cx="812800" cy="812800"/>
          </a:xfrm>
        </p:grpSpPr>
        <p:sp>
          <p:nvSpPr>
            <p:cNvPr id="25" name="Freeform 2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26" name="TextBox 26"/>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27" name="TextBox 27"/>
          <p:cNvSpPr txBox="1"/>
          <p:nvPr/>
        </p:nvSpPr>
        <p:spPr>
          <a:xfrm>
            <a:off x="11309710" y="1631006"/>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01</a:t>
            </a:r>
          </a:p>
        </p:txBody>
      </p:sp>
      <p:grpSp>
        <p:nvGrpSpPr>
          <p:cNvPr id="28" name="Group 28"/>
          <p:cNvGrpSpPr/>
          <p:nvPr/>
        </p:nvGrpSpPr>
        <p:grpSpPr>
          <a:xfrm>
            <a:off x="11182214" y="3798679"/>
            <a:ext cx="807124" cy="807124"/>
            <a:chOff x="0" y="0"/>
            <a:chExt cx="812800" cy="812800"/>
          </a:xfrm>
        </p:grpSpPr>
        <p:sp>
          <p:nvSpPr>
            <p:cNvPr id="29" name="Freeform 29"/>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30" name="TextBox 30"/>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31" name="TextBox 31"/>
          <p:cNvSpPr txBox="1"/>
          <p:nvPr/>
        </p:nvSpPr>
        <p:spPr>
          <a:xfrm>
            <a:off x="11309710" y="3997423"/>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02</a:t>
            </a:r>
          </a:p>
        </p:txBody>
      </p:sp>
      <p:sp>
        <p:nvSpPr>
          <p:cNvPr id="32" name="TextBox 32"/>
          <p:cNvSpPr txBox="1"/>
          <p:nvPr/>
        </p:nvSpPr>
        <p:spPr>
          <a:xfrm>
            <a:off x="12396832" y="3504377"/>
            <a:ext cx="4060832" cy="2052955"/>
          </a:xfrm>
          <a:prstGeom prst="rect">
            <a:avLst/>
          </a:prstGeom>
        </p:spPr>
        <p:txBody>
          <a:bodyPr lIns="0" tIns="0" rIns="0" bIns="0" rtlCol="0" anchor="t">
            <a:spAutoFit/>
          </a:bodyPr>
          <a:lstStyle/>
          <a:p>
            <a:pPr>
              <a:lnSpc>
                <a:spcPts val="1960"/>
              </a:lnSpc>
            </a:pPr>
            <a:r>
              <a:rPr lang="en-US" sz="1400">
                <a:solidFill>
                  <a:srgbClr val="AB9385"/>
                </a:solidFill>
                <a:latin typeface="Open Sans Bold"/>
              </a:rPr>
              <a:t>Data Points Recorded:</a:t>
            </a:r>
          </a:p>
          <a:p>
            <a:pPr marL="280671" lvl="1" indent="-140336">
              <a:lnSpc>
                <a:spcPts val="1820"/>
              </a:lnSpc>
              <a:buFont typeface="Arial"/>
              <a:buChar char="•"/>
            </a:pPr>
            <a:r>
              <a:rPr lang="en-US" sz="1300">
                <a:solidFill>
                  <a:srgbClr val="FFFFFF"/>
                </a:solidFill>
                <a:latin typeface="Open Sans"/>
              </a:rPr>
              <a:t>Collected data on a variety of parameters, including Date, Day, and services availed (Haircut, Shave, Massage, Bleach, Facial, Hair Spa, Rebonding).</a:t>
            </a:r>
          </a:p>
          <a:p>
            <a:pPr marL="280671" lvl="1" indent="-140336">
              <a:lnSpc>
                <a:spcPts val="1820"/>
              </a:lnSpc>
              <a:buFont typeface="Arial"/>
              <a:buChar char="•"/>
            </a:pPr>
            <a:r>
              <a:rPr lang="en-US" sz="1300">
                <a:solidFill>
                  <a:srgbClr val="FFFFFF"/>
                </a:solidFill>
                <a:latin typeface="Open Sans"/>
              </a:rPr>
              <a:t>Additional metrics such as Missed Customers and Total Customers were also documented.</a:t>
            </a:r>
          </a:p>
          <a:p>
            <a:pPr>
              <a:lnSpc>
                <a:spcPts val="1820"/>
              </a:lnSpc>
            </a:pPr>
            <a:endParaRPr lang="en-US" sz="1300">
              <a:solidFill>
                <a:srgbClr val="FFFFFF"/>
              </a:solidFill>
              <a:latin typeface="Open Sans"/>
            </a:endParaRPr>
          </a:p>
          <a:p>
            <a:pPr>
              <a:lnSpc>
                <a:spcPts val="1680"/>
              </a:lnSpc>
              <a:spcBef>
                <a:spcPct val="0"/>
              </a:spcBef>
            </a:pPr>
            <a:endParaRPr lang="en-US" sz="1300">
              <a:solidFill>
                <a:srgbClr val="FFFFFF"/>
              </a:solidFill>
              <a:latin typeface="Open Sans"/>
            </a:endParaRPr>
          </a:p>
        </p:txBody>
      </p:sp>
      <p:sp>
        <p:nvSpPr>
          <p:cNvPr id="33" name="TextBox 33"/>
          <p:cNvSpPr txBox="1"/>
          <p:nvPr/>
        </p:nvSpPr>
        <p:spPr>
          <a:xfrm>
            <a:off x="897890" y="7511401"/>
            <a:ext cx="4060832" cy="2052955"/>
          </a:xfrm>
          <a:prstGeom prst="rect">
            <a:avLst/>
          </a:prstGeom>
        </p:spPr>
        <p:txBody>
          <a:bodyPr lIns="0" tIns="0" rIns="0" bIns="0" rtlCol="0" anchor="t">
            <a:spAutoFit/>
          </a:bodyPr>
          <a:lstStyle/>
          <a:p>
            <a:pPr>
              <a:lnSpc>
                <a:spcPts val="1960"/>
              </a:lnSpc>
            </a:pPr>
            <a:r>
              <a:rPr lang="en-US" sz="1400">
                <a:solidFill>
                  <a:srgbClr val="AB9385"/>
                </a:solidFill>
                <a:latin typeface="Open Sans Bold"/>
              </a:rPr>
              <a:t>Excel Columns:</a:t>
            </a:r>
          </a:p>
          <a:p>
            <a:pPr marL="280671" lvl="1" indent="-140336">
              <a:lnSpc>
                <a:spcPts val="1820"/>
              </a:lnSpc>
              <a:buFont typeface="Arial"/>
              <a:buChar char="•"/>
            </a:pPr>
            <a:r>
              <a:rPr lang="en-US" sz="1300">
                <a:solidFill>
                  <a:srgbClr val="FFFFFF"/>
                </a:solidFill>
                <a:latin typeface="Open Sans"/>
              </a:rPr>
              <a:t>Created columns for Date, Day, specific services, and customer-related metrics.</a:t>
            </a:r>
          </a:p>
          <a:p>
            <a:pPr marL="280671" lvl="1" indent="-140336">
              <a:lnSpc>
                <a:spcPts val="1820"/>
              </a:lnSpc>
              <a:buFont typeface="Arial"/>
              <a:buChar char="•"/>
            </a:pPr>
            <a:r>
              <a:rPr lang="en-US" sz="1300">
                <a:solidFill>
                  <a:srgbClr val="FFFFFF"/>
                </a:solidFill>
                <a:latin typeface="Open Sans"/>
              </a:rPr>
              <a:t>Columns included Haircut, Shave, Massage, Bleach, Facial, Hair Spa, Rebonding, Missed Customers, and Total Customers.</a:t>
            </a:r>
          </a:p>
          <a:p>
            <a:pPr>
              <a:lnSpc>
                <a:spcPts val="1820"/>
              </a:lnSpc>
            </a:pPr>
            <a:endParaRPr lang="en-US" sz="1300">
              <a:solidFill>
                <a:srgbClr val="FFFFFF"/>
              </a:solidFill>
              <a:latin typeface="Open Sans"/>
            </a:endParaRPr>
          </a:p>
          <a:p>
            <a:pPr>
              <a:lnSpc>
                <a:spcPts val="1820"/>
              </a:lnSpc>
            </a:pPr>
            <a:endParaRPr lang="en-US" sz="1300">
              <a:solidFill>
                <a:srgbClr val="FFFFFF"/>
              </a:solidFill>
              <a:latin typeface="Open Sans"/>
            </a:endParaRPr>
          </a:p>
          <a:p>
            <a:pPr>
              <a:lnSpc>
                <a:spcPts val="1680"/>
              </a:lnSpc>
              <a:spcBef>
                <a:spcPct val="0"/>
              </a:spcBef>
            </a:pPr>
            <a:endParaRPr lang="en-US" sz="1300">
              <a:solidFill>
                <a:srgbClr val="FFFFFF"/>
              </a:solidFill>
              <a:latin typeface="Open Sans"/>
            </a:endParaRPr>
          </a:p>
        </p:txBody>
      </p:sp>
      <p:sp>
        <p:nvSpPr>
          <p:cNvPr id="34" name="TextBox 34"/>
          <p:cNvSpPr txBox="1"/>
          <p:nvPr/>
        </p:nvSpPr>
        <p:spPr>
          <a:xfrm>
            <a:off x="6325898" y="7511401"/>
            <a:ext cx="4060832" cy="2281555"/>
          </a:xfrm>
          <a:prstGeom prst="rect">
            <a:avLst/>
          </a:prstGeom>
        </p:spPr>
        <p:txBody>
          <a:bodyPr lIns="0" tIns="0" rIns="0" bIns="0" rtlCol="0" anchor="t">
            <a:spAutoFit/>
          </a:bodyPr>
          <a:lstStyle/>
          <a:p>
            <a:pPr>
              <a:lnSpc>
                <a:spcPts val="1960"/>
              </a:lnSpc>
            </a:pPr>
            <a:r>
              <a:rPr lang="en-US" sz="1400">
                <a:solidFill>
                  <a:srgbClr val="AB9385"/>
                </a:solidFill>
                <a:latin typeface="Open Sans Bold"/>
              </a:rPr>
              <a:t>Mathematical Formulas:</a:t>
            </a:r>
          </a:p>
          <a:p>
            <a:pPr marL="280671" lvl="1" indent="-140336">
              <a:lnSpc>
                <a:spcPts val="1820"/>
              </a:lnSpc>
              <a:buFont typeface="Arial"/>
              <a:buChar char="•"/>
            </a:pPr>
            <a:r>
              <a:rPr lang="en-US" sz="1300">
                <a:solidFill>
                  <a:srgbClr val="FFFFFF"/>
                </a:solidFill>
                <a:latin typeface="Open Sans"/>
              </a:rPr>
              <a:t>Developed mathematical formulas within Excel to calculate daily revenue.</a:t>
            </a:r>
          </a:p>
          <a:p>
            <a:pPr marL="280671" lvl="1" indent="-140336">
              <a:lnSpc>
                <a:spcPts val="1820"/>
              </a:lnSpc>
              <a:buFont typeface="Arial"/>
              <a:buChar char="•"/>
            </a:pPr>
            <a:r>
              <a:rPr lang="en-US" sz="1300">
                <a:solidFill>
                  <a:srgbClr val="FFFFFF"/>
                </a:solidFill>
                <a:latin typeface="Open Sans"/>
              </a:rPr>
              <a:t>Formulas involved multiplying fixed service prices by the number of customers for each service.</a:t>
            </a:r>
          </a:p>
          <a:p>
            <a:pPr>
              <a:lnSpc>
                <a:spcPts val="1820"/>
              </a:lnSpc>
            </a:pPr>
            <a:endParaRPr lang="en-US" sz="1300">
              <a:solidFill>
                <a:srgbClr val="FFFFFF"/>
              </a:solidFill>
              <a:latin typeface="Open Sans"/>
            </a:endParaRPr>
          </a:p>
          <a:p>
            <a:pPr>
              <a:lnSpc>
                <a:spcPts val="1820"/>
              </a:lnSpc>
            </a:pPr>
            <a:endParaRPr lang="en-US" sz="1300">
              <a:solidFill>
                <a:srgbClr val="FFFFFF"/>
              </a:solidFill>
              <a:latin typeface="Open Sans"/>
            </a:endParaRPr>
          </a:p>
          <a:p>
            <a:pPr>
              <a:lnSpc>
                <a:spcPts val="1820"/>
              </a:lnSpc>
            </a:pPr>
            <a:endParaRPr lang="en-US" sz="1300">
              <a:solidFill>
                <a:srgbClr val="FFFFFF"/>
              </a:solidFill>
              <a:latin typeface="Open Sans"/>
            </a:endParaRPr>
          </a:p>
          <a:p>
            <a:pPr>
              <a:lnSpc>
                <a:spcPts val="1680"/>
              </a:lnSpc>
              <a:spcBef>
                <a:spcPct val="0"/>
              </a:spcBef>
            </a:pPr>
            <a:endParaRPr lang="en-US" sz="1300">
              <a:solidFill>
                <a:srgbClr val="FFFFFF"/>
              </a:solidFill>
              <a:latin typeface="Open Sans"/>
            </a:endParaRPr>
          </a:p>
        </p:txBody>
      </p:sp>
      <p:sp>
        <p:nvSpPr>
          <p:cNvPr id="35" name="TextBox 35"/>
          <p:cNvSpPr txBox="1"/>
          <p:nvPr/>
        </p:nvSpPr>
        <p:spPr>
          <a:xfrm>
            <a:off x="11182214" y="7511401"/>
            <a:ext cx="4060832" cy="2510155"/>
          </a:xfrm>
          <a:prstGeom prst="rect">
            <a:avLst/>
          </a:prstGeom>
        </p:spPr>
        <p:txBody>
          <a:bodyPr lIns="0" tIns="0" rIns="0" bIns="0" rtlCol="0" anchor="t">
            <a:spAutoFit/>
          </a:bodyPr>
          <a:lstStyle/>
          <a:p>
            <a:pPr>
              <a:lnSpc>
                <a:spcPts val="1960"/>
              </a:lnSpc>
            </a:pPr>
            <a:r>
              <a:rPr lang="en-US" sz="1400">
                <a:solidFill>
                  <a:srgbClr val="AB9385"/>
                </a:solidFill>
                <a:latin typeface="Open Sans Bold"/>
              </a:rPr>
              <a:t>Graphical Enhancements:</a:t>
            </a:r>
          </a:p>
          <a:p>
            <a:pPr marL="280671" lvl="1" indent="-140336">
              <a:lnSpc>
                <a:spcPts val="1820"/>
              </a:lnSpc>
              <a:buFont typeface="Arial"/>
              <a:buChar char="•"/>
            </a:pPr>
            <a:r>
              <a:rPr lang="en-US" sz="1300">
                <a:solidFill>
                  <a:srgbClr val="FFFFFF"/>
                </a:solidFill>
                <a:latin typeface="Open Sans"/>
              </a:rPr>
              <a:t>Integrated graphical representations, such as bar charts and trend lines, for visualizing customer trends over time.</a:t>
            </a:r>
          </a:p>
          <a:p>
            <a:pPr marL="280671" lvl="1" indent="-140336">
              <a:lnSpc>
                <a:spcPts val="1820"/>
              </a:lnSpc>
              <a:buFont typeface="Arial"/>
              <a:buChar char="•"/>
            </a:pPr>
            <a:r>
              <a:rPr lang="en-US" sz="1300">
                <a:solidFill>
                  <a:srgbClr val="FFFFFF"/>
                </a:solidFill>
                <a:latin typeface="Open Sans"/>
              </a:rPr>
              <a:t>Screenshots of Excel charts and graphs were included for a more enhanced presentation.</a:t>
            </a:r>
          </a:p>
          <a:p>
            <a:pPr>
              <a:lnSpc>
                <a:spcPts val="1820"/>
              </a:lnSpc>
            </a:pPr>
            <a:endParaRPr lang="en-US" sz="1300">
              <a:solidFill>
                <a:srgbClr val="FFFFFF"/>
              </a:solidFill>
              <a:latin typeface="Open Sans"/>
            </a:endParaRPr>
          </a:p>
          <a:p>
            <a:pPr>
              <a:lnSpc>
                <a:spcPts val="1820"/>
              </a:lnSpc>
            </a:pPr>
            <a:endParaRPr lang="en-US" sz="1300">
              <a:solidFill>
                <a:srgbClr val="FFFFFF"/>
              </a:solidFill>
              <a:latin typeface="Open Sans"/>
            </a:endParaRPr>
          </a:p>
          <a:p>
            <a:pPr>
              <a:lnSpc>
                <a:spcPts val="1820"/>
              </a:lnSpc>
            </a:pPr>
            <a:endParaRPr lang="en-US" sz="1300">
              <a:solidFill>
                <a:srgbClr val="FFFFFF"/>
              </a:solidFill>
              <a:latin typeface="Open Sans"/>
            </a:endParaRPr>
          </a:p>
          <a:p>
            <a:pPr>
              <a:lnSpc>
                <a:spcPts val="1820"/>
              </a:lnSpc>
            </a:pPr>
            <a:endParaRPr lang="en-US" sz="1300">
              <a:solidFill>
                <a:srgbClr val="FFFFFF"/>
              </a:solidFill>
              <a:latin typeface="Open Sans"/>
            </a:endParaRPr>
          </a:p>
          <a:p>
            <a:pPr>
              <a:lnSpc>
                <a:spcPts val="1680"/>
              </a:lnSpc>
              <a:spcBef>
                <a:spcPct val="0"/>
              </a:spcBef>
            </a:pPr>
            <a:endParaRPr lang="en-US" sz="1300">
              <a:solidFill>
                <a:srgbClr val="FFFFFF"/>
              </a:solidFill>
              <a:latin typeface="Open Sans"/>
            </a:endParaRP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B1B1A"/>
        </a:solidFill>
        <a:effectLst/>
      </p:bgPr>
    </p:bg>
    <p:spTree>
      <p:nvGrpSpPr>
        <p:cNvPr id="1" name=""/>
        <p:cNvGrpSpPr/>
        <p:nvPr/>
      </p:nvGrpSpPr>
      <p:grpSpPr>
        <a:xfrm>
          <a:off x="0" y="0"/>
          <a:ext cx="0" cy="0"/>
          <a:chOff x="0" y="0"/>
          <a:chExt cx="0" cy="0"/>
        </a:xfrm>
      </p:grpSpPr>
      <p:sp>
        <p:nvSpPr>
          <p:cNvPr id="2" name="TextBox 2"/>
          <p:cNvSpPr txBox="1"/>
          <p:nvPr/>
        </p:nvSpPr>
        <p:spPr>
          <a:xfrm>
            <a:off x="629533" y="434451"/>
            <a:ext cx="3393758" cy="728347"/>
          </a:xfrm>
          <a:prstGeom prst="rect">
            <a:avLst/>
          </a:prstGeom>
        </p:spPr>
        <p:txBody>
          <a:bodyPr lIns="0" tIns="0" rIns="0" bIns="0" rtlCol="0" anchor="t">
            <a:spAutoFit/>
          </a:bodyPr>
          <a:lstStyle/>
          <a:p>
            <a:pPr>
              <a:lnSpc>
                <a:spcPts val="5879"/>
              </a:lnSpc>
              <a:spcBef>
                <a:spcPct val="0"/>
              </a:spcBef>
            </a:pPr>
            <a:r>
              <a:rPr lang="en-US" sz="4199">
                <a:solidFill>
                  <a:srgbClr val="AB9385"/>
                </a:solidFill>
                <a:latin typeface="Bebas Neue Bold"/>
              </a:rPr>
              <a:t>Data Analysis</a:t>
            </a:r>
          </a:p>
        </p:txBody>
      </p:sp>
      <p:grpSp>
        <p:nvGrpSpPr>
          <p:cNvPr id="3" name="Group 3"/>
          <p:cNvGrpSpPr/>
          <p:nvPr/>
        </p:nvGrpSpPr>
        <p:grpSpPr>
          <a:xfrm>
            <a:off x="17259300" y="9258300"/>
            <a:ext cx="1028700" cy="1028700"/>
            <a:chOff x="0" y="0"/>
            <a:chExt cx="812800" cy="812800"/>
          </a:xfrm>
        </p:grpSpPr>
        <p:sp>
          <p:nvSpPr>
            <p:cNvPr id="4" name="Freeform 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7478751" y="9626320"/>
            <a:ext cx="589798" cy="264086"/>
          </a:xfrm>
          <a:prstGeom prst="rect">
            <a:avLst/>
          </a:prstGeom>
        </p:spPr>
        <p:txBody>
          <a:bodyPr lIns="0" tIns="0" rIns="0" bIns="0" rtlCol="0" anchor="t">
            <a:spAutoFit/>
          </a:bodyPr>
          <a:lstStyle/>
          <a:p>
            <a:pPr algn="ctr">
              <a:lnSpc>
                <a:spcPts val="2239"/>
              </a:lnSpc>
              <a:spcBef>
                <a:spcPct val="0"/>
              </a:spcBef>
            </a:pPr>
            <a:r>
              <a:rPr lang="en-US" sz="1599">
                <a:solidFill>
                  <a:srgbClr val="FFFFFF"/>
                </a:solidFill>
                <a:latin typeface="Open Sans Bold"/>
              </a:rPr>
              <a:t>05</a:t>
            </a:r>
          </a:p>
        </p:txBody>
      </p:sp>
      <p:grpSp>
        <p:nvGrpSpPr>
          <p:cNvPr id="7" name="Group 7"/>
          <p:cNvGrpSpPr/>
          <p:nvPr/>
        </p:nvGrpSpPr>
        <p:grpSpPr>
          <a:xfrm>
            <a:off x="10439244" y="5143500"/>
            <a:ext cx="6820056" cy="4114800"/>
            <a:chOff x="0" y="0"/>
            <a:chExt cx="9093408" cy="5486400"/>
          </a:xfrm>
        </p:grpSpPr>
        <p:pic>
          <p:nvPicPr>
            <p:cNvPr id="8" name="Picture 8"/>
            <p:cNvPicPr>
              <a:picLocks noChangeAspect="1"/>
            </p:cNvPicPr>
            <p:nvPr/>
          </p:nvPicPr>
          <p:blipFill>
            <a:blip r:embed="rId2"/>
            <a:srcRect t="2152" b="3071"/>
            <a:stretch>
              <a:fillRect/>
            </a:stretch>
          </p:blipFill>
          <p:spPr>
            <a:xfrm>
              <a:off x="0" y="0"/>
              <a:ext cx="9093408" cy="5486400"/>
            </a:xfrm>
            <a:prstGeom prst="rect">
              <a:avLst/>
            </a:prstGeom>
          </p:spPr>
        </p:pic>
      </p:grpSp>
      <p:grpSp>
        <p:nvGrpSpPr>
          <p:cNvPr id="9" name="Group 9"/>
          <p:cNvGrpSpPr/>
          <p:nvPr/>
        </p:nvGrpSpPr>
        <p:grpSpPr>
          <a:xfrm>
            <a:off x="10439244" y="938027"/>
            <a:ext cx="6820056" cy="4000500"/>
            <a:chOff x="0" y="0"/>
            <a:chExt cx="9093408" cy="5334000"/>
          </a:xfrm>
        </p:grpSpPr>
        <p:pic>
          <p:nvPicPr>
            <p:cNvPr id="10" name="Picture 10"/>
            <p:cNvPicPr>
              <a:picLocks noChangeAspect="1"/>
            </p:cNvPicPr>
            <p:nvPr/>
          </p:nvPicPr>
          <p:blipFill>
            <a:blip r:embed="rId3"/>
            <a:srcRect t="1388" r="2153" b="1388"/>
            <a:stretch>
              <a:fillRect/>
            </a:stretch>
          </p:blipFill>
          <p:spPr>
            <a:xfrm>
              <a:off x="0" y="0"/>
              <a:ext cx="9093408" cy="5334000"/>
            </a:xfrm>
            <a:prstGeom prst="rect">
              <a:avLst/>
            </a:prstGeom>
          </p:spPr>
        </p:pic>
      </p:grpSp>
      <p:sp>
        <p:nvSpPr>
          <p:cNvPr id="11" name="TextBox 11"/>
          <p:cNvSpPr txBox="1"/>
          <p:nvPr/>
        </p:nvSpPr>
        <p:spPr>
          <a:xfrm>
            <a:off x="2194491" y="1472697"/>
            <a:ext cx="7968788" cy="1408430"/>
          </a:xfrm>
          <a:prstGeom prst="rect">
            <a:avLst/>
          </a:prstGeom>
        </p:spPr>
        <p:txBody>
          <a:bodyPr lIns="0" tIns="0" rIns="0" bIns="0" rtlCol="0" anchor="t">
            <a:spAutoFit/>
          </a:bodyPr>
          <a:lstStyle/>
          <a:p>
            <a:pPr>
              <a:lnSpc>
                <a:spcPts val="4872"/>
              </a:lnSpc>
            </a:pPr>
            <a:r>
              <a:rPr lang="en-US" sz="4200">
                <a:solidFill>
                  <a:srgbClr val="FFFFFF"/>
                </a:solidFill>
                <a:latin typeface="Bebas Neue Bold"/>
              </a:rPr>
              <a:t>Objective-1</a:t>
            </a:r>
          </a:p>
          <a:p>
            <a:pPr>
              <a:lnSpc>
                <a:spcPts val="6148"/>
              </a:lnSpc>
            </a:pPr>
            <a:r>
              <a:rPr lang="en-US" sz="5300">
                <a:solidFill>
                  <a:srgbClr val="AB9385"/>
                </a:solidFill>
                <a:latin typeface="Bebas Neue Bold"/>
              </a:rPr>
              <a:t>Daily Customer Trends Over Time:</a:t>
            </a:r>
          </a:p>
        </p:txBody>
      </p:sp>
      <p:grpSp>
        <p:nvGrpSpPr>
          <p:cNvPr id="12" name="Group 12"/>
          <p:cNvGrpSpPr/>
          <p:nvPr/>
        </p:nvGrpSpPr>
        <p:grpSpPr>
          <a:xfrm>
            <a:off x="2194491" y="3903846"/>
            <a:ext cx="807124" cy="807124"/>
            <a:chOff x="0" y="0"/>
            <a:chExt cx="812800" cy="812800"/>
          </a:xfrm>
        </p:grpSpPr>
        <p:sp>
          <p:nvSpPr>
            <p:cNvPr id="13" name="Freeform 1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4" name="TextBox 1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2321988" y="4121640"/>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01</a:t>
            </a:r>
          </a:p>
        </p:txBody>
      </p:sp>
      <p:sp>
        <p:nvSpPr>
          <p:cNvPr id="16" name="TextBox 16"/>
          <p:cNvSpPr txBox="1"/>
          <p:nvPr/>
        </p:nvSpPr>
        <p:spPr>
          <a:xfrm>
            <a:off x="3405339" y="3865746"/>
            <a:ext cx="6011108" cy="1492250"/>
          </a:xfrm>
          <a:prstGeom prst="rect">
            <a:avLst/>
          </a:prstGeom>
        </p:spPr>
        <p:txBody>
          <a:bodyPr lIns="0" tIns="0" rIns="0" bIns="0" rtlCol="0" anchor="t">
            <a:spAutoFit/>
          </a:bodyPr>
          <a:lstStyle/>
          <a:p>
            <a:pPr>
              <a:lnSpc>
                <a:spcPts val="1820"/>
              </a:lnSpc>
            </a:pPr>
            <a:r>
              <a:rPr lang="en-US" sz="1300">
                <a:solidFill>
                  <a:srgbClr val="AB9385"/>
                </a:solidFill>
                <a:latin typeface="Open Sans Bold"/>
              </a:rPr>
              <a:t>Steady Growth in Daily Customers:</a:t>
            </a:r>
          </a:p>
          <a:p>
            <a:pPr marL="259082" lvl="1" indent="-129541">
              <a:lnSpc>
                <a:spcPts val="1680"/>
              </a:lnSpc>
              <a:buFont typeface="Arial"/>
              <a:buChar char="•"/>
            </a:pPr>
            <a:r>
              <a:rPr lang="en-US" sz="1200">
                <a:solidFill>
                  <a:srgbClr val="FFFFFF"/>
                </a:solidFill>
                <a:latin typeface="Open Sans"/>
              </a:rPr>
              <a:t>The analysis reveals a consistent growth in daily customers over the years.</a:t>
            </a:r>
          </a:p>
          <a:p>
            <a:pPr marL="259082" lvl="1" indent="-129541">
              <a:lnSpc>
                <a:spcPts val="1680"/>
              </a:lnSpc>
              <a:buFont typeface="Arial"/>
              <a:buChar char="•"/>
            </a:pPr>
            <a:r>
              <a:rPr lang="en-US" sz="1200">
                <a:solidFill>
                  <a:srgbClr val="FFFFFF"/>
                </a:solidFill>
                <a:latin typeface="Open Sans"/>
              </a:rPr>
              <a:t>In 2022, the salon averaged 8 daily customers, which increased to 14 in 2023 and surged to 23 in 2024.</a:t>
            </a:r>
          </a:p>
          <a:p>
            <a:pPr marL="259082" lvl="1" indent="-129541">
              <a:lnSpc>
                <a:spcPts val="1680"/>
              </a:lnSpc>
              <a:buFont typeface="Arial"/>
              <a:buChar char="•"/>
            </a:pPr>
            <a:r>
              <a:rPr lang="en-US" sz="1200">
                <a:solidFill>
                  <a:srgbClr val="FFFFFF"/>
                </a:solidFill>
                <a:latin typeface="Open Sans"/>
              </a:rPr>
              <a:t>A visually impactful bar chart with a trend line illustrates this progression, highlighting the salon's effective strategies in customer acquisition and retention.</a:t>
            </a:r>
          </a:p>
          <a:p>
            <a:pPr>
              <a:lnSpc>
                <a:spcPts val="1680"/>
              </a:lnSpc>
              <a:spcBef>
                <a:spcPct val="0"/>
              </a:spcBef>
            </a:pPr>
            <a:endParaRPr lang="en-US" sz="1200">
              <a:solidFill>
                <a:srgbClr val="FFFFFF"/>
              </a:solidFill>
              <a:latin typeface="Open Sans"/>
            </a:endParaRPr>
          </a:p>
        </p:txBody>
      </p:sp>
      <p:grpSp>
        <p:nvGrpSpPr>
          <p:cNvPr id="17" name="Group 17"/>
          <p:cNvGrpSpPr/>
          <p:nvPr/>
        </p:nvGrpSpPr>
        <p:grpSpPr>
          <a:xfrm>
            <a:off x="2194491" y="5587271"/>
            <a:ext cx="807124" cy="807124"/>
            <a:chOff x="0" y="0"/>
            <a:chExt cx="812800" cy="812800"/>
          </a:xfrm>
        </p:grpSpPr>
        <p:sp>
          <p:nvSpPr>
            <p:cNvPr id="18" name="Freeform 1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9" name="TextBox 19"/>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2321988" y="5786015"/>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02</a:t>
            </a:r>
          </a:p>
        </p:txBody>
      </p:sp>
      <p:sp>
        <p:nvSpPr>
          <p:cNvPr id="21" name="TextBox 21"/>
          <p:cNvSpPr txBox="1"/>
          <p:nvPr/>
        </p:nvSpPr>
        <p:spPr>
          <a:xfrm>
            <a:off x="3405339" y="5549171"/>
            <a:ext cx="6011108" cy="1492250"/>
          </a:xfrm>
          <a:prstGeom prst="rect">
            <a:avLst/>
          </a:prstGeom>
        </p:spPr>
        <p:txBody>
          <a:bodyPr lIns="0" tIns="0" rIns="0" bIns="0" rtlCol="0" anchor="t">
            <a:spAutoFit/>
          </a:bodyPr>
          <a:lstStyle/>
          <a:p>
            <a:pPr>
              <a:lnSpc>
                <a:spcPts val="1820"/>
              </a:lnSpc>
            </a:pPr>
            <a:r>
              <a:rPr lang="en-US" sz="1300">
                <a:solidFill>
                  <a:srgbClr val="AB9385"/>
                </a:solidFill>
                <a:latin typeface="Open Sans Bold"/>
              </a:rPr>
              <a:t>Positive Trajectory Emphasized by Graph:</a:t>
            </a:r>
          </a:p>
          <a:p>
            <a:pPr marL="259082" lvl="1" indent="-129541">
              <a:lnSpc>
                <a:spcPts val="1680"/>
              </a:lnSpc>
              <a:buFont typeface="Arial"/>
              <a:buChar char="•"/>
            </a:pPr>
            <a:r>
              <a:rPr lang="en-US" sz="1200">
                <a:solidFill>
                  <a:srgbClr val="FFFFFF"/>
                </a:solidFill>
                <a:latin typeface="Open Sans"/>
              </a:rPr>
              <a:t>The accompanying graph not only portrays the rise in daily customers but also underscores the overall positive trajectory of the salon.</a:t>
            </a:r>
          </a:p>
          <a:p>
            <a:pPr marL="259082" lvl="1" indent="-129541">
              <a:lnSpc>
                <a:spcPts val="1680"/>
              </a:lnSpc>
              <a:buFont typeface="Arial"/>
              <a:buChar char="•"/>
            </a:pPr>
            <a:r>
              <a:rPr lang="en-US" sz="1200">
                <a:solidFill>
                  <a:srgbClr val="FFFFFF"/>
                </a:solidFill>
                <a:latin typeface="Open Sans"/>
              </a:rPr>
              <a:t>This upward trend serves as a testament to the salon's increasing popularity and the efficacy of its business strategies in attracting and maintaining a growing customer base.</a:t>
            </a:r>
          </a:p>
          <a:p>
            <a:pPr>
              <a:lnSpc>
                <a:spcPts val="1680"/>
              </a:lnSpc>
              <a:spcBef>
                <a:spcPct val="0"/>
              </a:spcBef>
            </a:pPr>
            <a:endParaRPr lang="en-US" sz="1200">
              <a:solidFill>
                <a:srgbClr val="FFFFFF"/>
              </a:solidFill>
              <a:latin typeface="Open Sans"/>
            </a:endParaRPr>
          </a:p>
        </p:txBody>
      </p:sp>
      <p:grpSp>
        <p:nvGrpSpPr>
          <p:cNvPr id="22" name="Group 22"/>
          <p:cNvGrpSpPr/>
          <p:nvPr/>
        </p:nvGrpSpPr>
        <p:grpSpPr>
          <a:xfrm>
            <a:off x="2194491" y="7273754"/>
            <a:ext cx="807124" cy="807124"/>
            <a:chOff x="0" y="0"/>
            <a:chExt cx="812800" cy="812800"/>
          </a:xfrm>
        </p:grpSpPr>
        <p:sp>
          <p:nvSpPr>
            <p:cNvPr id="23" name="Freeform 2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24" name="TextBox 2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2321988" y="7472498"/>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03</a:t>
            </a:r>
          </a:p>
        </p:txBody>
      </p:sp>
      <p:sp>
        <p:nvSpPr>
          <p:cNvPr id="26" name="TextBox 26"/>
          <p:cNvSpPr txBox="1"/>
          <p:nvPr/>
        </p:nvSpPr>
        <p:spPr>
          <a:xfrm>
            <a:off x="3405339" y="7235654"/>
            <a:ext cx="6011108" cy="2120900"/>
          </a:xfrm>
          <a:prstGeom prst="rect">
            <a:avLst/>
          </a:prstGeom>
        </p:spPr>
        <p:txBody>
          <a:bodyPr lIns="0" tIns="0" rIns="0" bIns="0" rtlCol="0" anchor="t">
            <a:spAutoFit/>
          </a:bodyPr>
          <a:lstStyle/>
          <a:p>
            <a:pPr>
              <a:lnSpc>
                <a:spcPts val="1820"/>
              </a:lnSpc>
            </a:pPr>
            <a:r>
              <a:rPr lang="en-US" sz="1300">
                <a:solidFill>
                  <a:srgbClr val="AB9385"/>
                </a:solidFill>
                <a:latin typeface="Open Sans Bold"/>
              </a:rPr>
              <a:t>Role of Salon's Age in Customer Acquisition:</a:t>
            </a:r>
          </a:p>
          <a:p>
            <a:pPr marL="259082" lvl="1" indent="-129541">
              <a:lnSpc>
                <a:spcPts val="1680"/>
              </a:lnSpc>
              <a:buFont typeface="Arial"/>
              <a:buChar char="•"/>
            </a:pPr>
            <a:r>
              <a:rPr lang="en-US" sz="1200">
                <a:solidFill>
                  <a:srgbClr val="FFFFFF"/>
                </a:solidFill>
                <a:latin typeface="Open Sans"/>
              </a:rPr>
              <a:t>The salon's age emerges as a pivotal factor in customer acquisition, with a matured salon experiencing enhanced reputation, customer base, and overall attractiveness.</a:t>
            </a:r>
          </a:p>
          <a:p>
            <a:pPr marL="259082" lvl="1" indent="-129541">
              <a:lnSpc>
                <a:spcPts val="1680"/>
              </a:lnSpc>
              <a:buFont typeface="Arial"/>
              <a:buChar char="•"/>
            </a:pPr>
            <a:r>
              <a:rPr lang="en-US" sz="1200">
                <a:solidFill>
                  <a:srgbClr val="FFFFFF"/>
                </a:solidFill>
                <a:latin typeface="Open Sans"/>
              </a:rPr>
              <a:t>A correlated line chart visually depicts the positive relationship between the salon's age and the increasing number of customers.</a:t>
            </a:r>
          </a:p>
          <a:p>
            <a:pPr marL="259082" lvl="1" indent="-129541">
              <a:lnSpc>
                <a:spcPts val="1680"/>
              </a:lnSpc>
              <a:buFont typeface="Arial"/>
              <a:buChar char="•"/>
            </a:pPr>
            <a:r>
              <a:rPr lang="en-US" sz="1200">
                <a:solidFill>
                  <a:srgbClr val="FFFFFF"/>
                </a:solidFill>
                <a:latin typeface="Open Sans"/>
              </a:rPr>
              <a:t>This correlation underscores the significance of brand loyalty and reputation, indicating that established salons tend to attract a broader customer base, contributing to sustained growth.</a:t>
            </a:r>
          </a:p>
          <a:p>
            <a:pPr>
              <a:lnSpc>
                <a:spcPts val="1680"/>
              </a:lnSpc>
              <a:spcBef>
                <a:spcPct val="0"/>
              </a:spcBef>
            </a:pPr>
            <a:endParaRPr lang="en-US" sz="1200">
              <a:solidFill>
                <a:srgbClr val="FFFFFF"/>
              </a:solidFill>
              <a:latin typeface="Open Sans"/>
            </a:endParaRP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B1B1A"/>
        </a:solidFill>
        <a:effectLst/>
      </p:bgPr>
    </p:bg>
    <p:spTree>
      <p:nvGrpSpPr>
        <p:cNvPr id="1" name=""/>
        <p:cNvGrpSpPr/>
        <p:nvPr/>
      </p:nvGrpSpPr>
      <p:grpSpPr>
        <a:xfrm>
          <a:off x="0" y="0"/>
          <a:ext cx="0" cy="0"/>
          <a:chOff x="0" y="0"/>
          <a:chExt cx="0" cy="0"/>
        </a:xfrm>
      </p:grpSpPr>
      <p:sp>
        <p:nvSpPr>
          <p:cNvPr id="2" name="TextBox 2"/>
          <p:cNvSpPr txBox="1"/>
          <p:nvPr/>
        </p:nvSpPr>
        <p:spPr>
          <a:xfrm>
            <a:off x="229483" y="434451"/>
            <a:ext cx="2605918" cy="728347"/>
          </a:xfrm>
          <a:prstGeom prst="rect">
            <a:avLst/>
          </a:prstGeom>
        </p:spPr>
        <p:txBody>
          <a:bodyPr lIns="0" tIns="0" rIns="0" bIns="0" rtlCol="0" anchor="t">
            <a:spAutoFit/>
          </a:bodyPr>
          <a:lstStyle/>
          <a:p>
            <a:pPr>
              <a:lnSpc>
                <a:spcPts val="5879"/>
              </a:lnSpc>
              <a:spcBef>
                <a:spcPct val="0"/>
              </a:spcBef>
            </a:pPr>
            <a:r>
              <a:rPr lang="en-US" sz="4199">
                <a:solidFill>
                  <a:srgbClr val="AB9385"/>
                </a:solidFill>
                <a:latin typeface="Bebas Neue Bold"/>
              </a:rPr>
              <a:t>DATA ANALYSIS</a:t>
            </a:r>
          </a:p>
        </p:txBody>
      </p:sp>
      <p:grpSp>
        <p:nvGrpSpPr>
          <p:cNvPr id="3" name="Group 3"/>
          <p:cNvGrpSpPr/>
          <p:nvPr/>
        </p:nvGrpSpPr>
        <p:grpSpPr>
          <a:xfrm>
            <a:off x="17259300" y="9258300"/>
            <a:ext cx="1028700" cy="1028700"/>
            <a:chOff x="0" y="0"/>
            <a:chExt cx="812800" cy="812800"/>
          </a:xfrm>
        </p:grpSpPr>
        <p:sp>
          <p:nvSpPr>
            <p:cNvPr id="4" name="Freeform 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7478751" y="9626320"/>
            <a:ext cx="589798" cy="264086"/>
          </a:xfrm>
          <a:prstGeom prst="rect">
            <a:avLst/>
          </a:prstGeom>
        </p:spPr>
        <p:txBody>
          <a:bodyPr lIns="0" tIns="0" rIns="0" bIns="0" rtlCol="0" anchor="t">
            <a:spAutoFit/>
          </a:bodyPr>
          <a:lstStyle/>
          <a:p>
            <a:pPr algn="ctr">
              <a:lnSpc>
                <a:spcPts val="2239"/>
              </a:lnSpc>
              <a:spcBef>
                <a:spcPct val="0"/>
              </a:spcBef>
            </a:pPr>
            <a:r>
              <a:rPr lang="en-US" sz="1599">
                <a:solidFill>
                  <a:srgbClr val="FFFFFF"/>
                </a:solidFill>
                <a:latin typeface="Open Sans Bold"/>
              </a:rPr>
              <a:t>06</a:t>
            </a:r>
          </a:p>
        </p:txBody>
      </p:sp>
      <p:grpSp>
        <p:nvGrpSpPr>
          <p:cNvPr id="9" name="Group 9"/>
          <p:cNvGrpSpPr/>
          <p:nvPr/>
        </p:nvGrpSpPr>
        <p:grpSpPr>
          <a:xfrm>
            <a:off x="9176622" y="4451933"/>
            <a:ext cx="8505792" cy="4522083"/>
            <a:chOff x="0" y="0"/>
            <a:chExt cx="11341055" cy="6029444"/>
          </a:xfrm>
        </p:grpSpPr>
        <p:pic>
          <p:nvPicPr>
            <p:cNvPr id="10" name="Picture 10"/>
            <p:cNvPicPr>
              <a:picLocks noChangeAspect="1"/>
            </p:cNvPicPr>
            <p:nvPr/>
          </p:nvPicPr>
          <p:blipFill>
            <a:blip r:embed="rId2"/>
            <a:srcRect t="758" b="758"/>
            <a:stretch>
              <a:fillRect/>
            </a:stretch>
          </p:blipFill>
          <p:spPr>
            <a:xfrm>
              <a:off x="0" y="0"/>
              <a:ext cx="11341055" cy="6029444"/>
            </a:xfrm>
            <a:prstGeom prst="rect">
              <a:avLst/>
            </a:prstGeom>
          </p:spPr>
        </p:pic>
      </p:grpSp>
      <p:sp>
        <p:nvSpPr>
          <p:cNvPr id="11" name="TextBox 11"/>
          <p:cNvSpPr txBox="1"/>
          <p:nvPr/>
        </p:nvSpPr>
        <p:spPr>
          <a:xfrm>
            <a:off x="9144000" y="378958"/>
            <a:ext cx="8924549" cy="1543886"/>
          </a:xfrm>
          <a:prstGeom prst="rect">
            <a:avLst/>
          </a:prstGeom>
        </p:spPr>
        <p:txBody>
          <a:bodyPr lIns="0" tIns="0" rIns="0" bIns="0" rtlCol="0" anchor="t">
            <a:spAutoFit/>
          </a:bodyPr>
          <a:lstStyle/>
          <a:p>
            <a:pPr>
              <a:lnSpc>
                <a:spcPts val="5874"/>
              </a:lnSpc>
            </a:pPr>
            <a:r>
              <a:rPr lang="en-US" sz="5064">
                <a:solidFill>
                  <a:srgbClr val="FFFFFF"/>
                </a:solidFill>
                <a:latin typeface="Bebas Neue Bold"/>
              </a:rPr>
              <a:t> objective 2</a:t>
            </a:r>
          </a:p>
          <a:p>
            <a:pPr>
              <a:lnSpc>
                <a:spcPts val="6106"/>
              </a:lnSpc>
            </a:pPr>
            <a:r>
              <a:rPr lang="en-US" sz="5264">
                <a:solidFill>
                  <a:srgbClr val="AB9385"/>
                </a:solidFill>
                <a:latin typeface="Bebas Neue Bold"/>
              </a:rPr>
              <a:t>Day Perception and Customer Behavior</a:t>
            </a:r>
          </a:p>
        </p:txBody>
      </p:sp>
      <p:grpSp>
        <p:nvGrpSpPr>
          <p:cNvPr id="12" name="Group 12"/>
          <p:cNvGrpSpPr/>
          <p:nvPr/>
        </p:nvGrpSpPr>
        <p:grpSpPr>
          <a:xfrm>
            <a:off x="11070386" y="2253004"/>
            <a:ext cx="807124" cy="807124"/>
            <a:chOff x="0" y="0"/>
            <a:chExt cx="812800" cy="812800"/>
          </a:xfrm>
        </p:grpSpPr>
        <p:sp>
          <p:nvSpPr>
            <p:cNvPr id="13" name="Freeform 1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4" name="TextBox 14"/>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11197883" y="2470798"/>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01</a:t>
            </a:r>
          </a:p>
        </p:txBody>
      </p:sp>
      <p:sp>
        <p:nvSpPr>
          <p:cNvPr id="16" name="TextBox 16"/>
          <p:cNvSpPr txBox="1"/>
          <p:nvPr/>
        </p:nvSpPr>
        <p:spPr>
          <a:xfrm>
            <a:off x="12186166" y="2224429"/>
            <a:ext cx="4362002" cy="1898015"/>
          </a:xfrm>
          <a:prstGeom prst="rect">
            <a:avLst/>
          </a:prstGeom>
        </p:spPr>
        <p:txBody>
          <a:bodyPr lIns="0" tIns="0" rIns="0" bIns="0" rtlCol="0" anchor="t">
            <a:spAutoFit/>
          </a:bodyPr>
          <a:lstStyle/>
          <a:p>
            <a:pPr>
              <a:lnSpc>
                <a:spcPts val="2100"/>
              </a:lnSpc>
            </a:pPr>
            <a:r>
              <a:rPr lang="en-US" sz="1500">
                <a:solidFill>
                  <a:srgbClr val="AB9385"/>
                </a:solidFill>
                <a:latin typeface="Open Sans Bold"/>
              </a:rPr>
              <a:t>Nuanced Understanding of Customer Behavior:</a:t>
            </a:r>
          </a:p>
          <a:p>
            <a:pPr marL="280671" lvl="1" indent="-140336">
              <a:lnSpc>
                <a:spcPts val="1820"/>
              </a:lnSpc>
              <a:buFont typeface="Arial"/>
              <a:buChar char="•"/>
            </a:pPr>
            <a:r>
              <a:rPr lang="en-US" sz="1300">
                <a:solidFill>
                  <a:srgbClr val="FFFFFF"/>
                </a:solidFill>
                <a:latin typeface="Open Sans"/>
              </a:rPr>
              <a:t>Analysis of the tree map guides targeted promotions based on specific services.</a:t>
            </a:r>
          </a:p>
          <a:p>
            <a:pPr marL="280671" lvl="1" indent="-140336">
              <a:lnSpc>
                <a:spcPts val="1820"/>
              </a:lnSpc>
              <a:buFont typeface="Arial"/>
              <a:buChar char="•"/>
            </a:pPr>
            <a:r>
              <a:rPr lang="en-US" sz="1300">
                <a:solidFill>
                  <a:srgbClr val="FFFFFF"/>
                </a:solidFill>
                <a:latin typeface="Open Sans"/>
              </a:rPr>
              <a:t>Exploration of least performing days identifies opportunities for promotions or events to attract more customers.</a:t>
            </a:r>
          </a:p>
          <a:p>
            <a:pPr>
              <a:lnSpc>
                <a:spcPts val="1820"/>
              </a:lnSpc>
              <a:spcBef>
                <a:spcPct val="0"/>
              </a:spcBef>
            </a:pPr>
            <a:endParaRPr lang="en-US" sz="1300">
              <a:solidFill>
                <a:srgbClr val="FFFFFF"/>
              </a:solidFill>
              <a:latin typeface="Open Sans"/>
            </a:endParaRPr>
          </a:p>
        </p:txBody>
      </p:sp>
      <p:grpSp>
        <p:nvGrpSpPr>
          <p:cNvPr id="17" name="Group 17"/>
          <p:cNvGrpSpPr/>
          <p:nvPr/>
        </p:nvGrpSpPr>
        <p:grpSpPr>
          <a:xfrm>
            <a:off x="1532442" y="7285614"/>
            <a:ext cx="809545" cy="809545"/>
            <a:chOff x="0" y="0"/>
            <a:chExt cx="812800" cy="812800"/>
          </a:xfrm>
        </p:grpSpPr>
        <p:sp>
          <p:nvSpPr>
            <p:cNvPr id="18" name="Freeform 1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9" name="TextBox 19"/>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1660321" y="7494650"/>
            <a:ext cx="553787" cy="382062"/>
          </a:xfrm>
          <a:prstGeom prst="rect">
            <a:avLst/>
          </a:prstGeom>
        </p:spPr>
        <p:txBody>
          <a:bodyPr lIns="0" tIns="0" rIns="0" bIns="0" rtlCol="0" anchor="t">
            <a:spAutoFit/>
          </a:bodyPr>
          <a:lstStyle/>
          <a:p>
            <a:pPr algn="ctr">
              <a:lnSpc>
                <a:spcPts val="3106"/>
              </a:lnSpc>
              <a:spcBef>
                <a:spcPct val="0"/>
              </a:spcBef>
            </a:pPr>
            <a:r>
              <a:rPr lang="en-US" sz="2218">
                <a:solidFill>
                  <a:srgbClr val="FFFFFF"/>
                </a:solidFill>
                <a:latin typeface="Open Sans Bold"/>
              </a:rPr>
              <a:t>02</a:t>
            </a:r>
          </a:p>
        </p:txBody>
      </p:sp>
      <p:sp>
        <p:nvSpPr>
          <p:cNvPr id="21" name="TextBox 21"/>
          <p:cNvSpPr txBox="1"/>
          <p:nvPr/>
        </p:nvSpPr>
        <p:spPr>
          <a:xfrm>
            <a:off x="2835401" y="7257039"/>
            <a:ext cx="4362002" cy="2088515"/>
          </a:xfrm>
          <a:prstGeom prst="rect">
            <a:avLst/>
          </a:prstGeom>
        </p:spPr>
        <p:txBody>
          <a:bodyPr lIns="0" tIns="0" rIns="0" bIns="0" rtlCol="0" anchor="t">
            <a:spAutoFit/>
          </a:bodyPr>
          <a:lstStyle/>
          <a:p>
            <a:pPr>
              <a:lnSpc>
                <a:spcPts val="2100"/>
              </a:lnSpc>
            </a:pPr>
            <a:r>
              <a:rPr lang="en-US" sz="1500">
                <a:solidFill>
                  <a:srgbClr val="AB9385"/>
                </a:solidFill>
                <a:latin typeface="Open Sans Bold"/>
              </a:rPr>
              <a:t>Perception of Good and Bad Days:</a:t>
            </a:r>
          </a:p>
          <a:p>
            <a:pPr marL="280671" lvl="1" indent="-140336">
              <a:lnSpc>
                <a:spcPts val="1820"/>
              </a:lnSpc>
              <a:buFont typeface="Arial"/>
              <a:buChar char="•"/>
            </a:pPr>
            <a:r>
              <a:rPr lang="en-US" sz="1300">
                <a:solidFill>
                  <a:srgbClr val="FFFFFF"/>
                </a:solidFill>
                <a:latin typeface="Open Sans"/>
              </a:rPr>
              <a:t>Mondays, Sundays, Wednesdays, and Fridays are considered good, linked to cultural and social factors.</a:t>
            </a:r>
          </a:p>
          <a:p>
            <a:pPr marL="280671" lvl="1" indent="-140336">
              <a:lnSpc>
                <a:spcPts val="1820"/>
              </a:lnSpc>
              <a:buFont typeface="Arial"/>
              <a:buChar char="•"/>
            </a:pPr>
            <a:r>
              <a:rPr lang="en-US" sz="1300">
                <a:solidFill>
                  <a:srgbClr val="FFFFFF"/>
                </a:solidFill>
                <a:latin typeface="Open Sans"/>
              </a:rPr>
              <a:t>Tuesdays, Saturdays, and Thursdays are viewed less favorably, possibly influenced by mid-week schedules, weekend leisure, or personal commitments.</a:t>
            </a:r>
          </a:p>
          <a:p>
            <a:pPr>
              <a:lnSpc>
                <a:spcPts val="1820"/>
              </a:lnSpc>
              <a:spcBef>
                <a:spcPct val="0"/>
              </a:spcBef>
            </a:pPr>
            <a:endParaRPr lang="en-US" sz="1300">
              <a:solidFill>
                <a:srgbClr val="FFFFFF"/>
              </a:solidFill>
              <a:latin typeface="Open Sans"/>
            </a:endParaRPr>
          </a:p>
        </p:txBody>
      </p:sp>
      <p:pic>
        <p:nvPicPr>
          <p:cNvPr id="23" name="Picture 22">
            <a:extLst>
              <a:ext uri="{FF2B5EF4-FFF2-40B4-BE49-F238E27FC236}">
                <a16:creationId xmlns:a16="http://schemas.microsoft.com/office/drawing/2014/main" id="{2355415E-7062-0C29-05F4-DA71AED53B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357" y="1922844"/>
            <a:ext cx="8574092" cy="466845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B1B1A"/>
        </a:solidFill>
        <a:effectLst/>
      </p:bgPr>
    </p:bg>
    <p:spTree>
      <p:nvGrpSpPr>
        <p:cNvPr id="1" name=""/>
        <p:cNvGrpSpPr/>
        <p:nvPr/>
      </p:nvGrpSpPr>
      <p:grpSpPr>
        <a:xfrm>
          <a:off x="0" y="0"/>
          <a:ext cx="0" cy="0"/>
          <a:chOff x="0" y="0"/>
          <a:chExt cx="0" cy="0"/>
        </a:xfrm>
      </p:grpSpPr>
      <p:sp>
        <p:nvSpPr>
          <p:cNvPr id="2" name="TextBox 2"/>
          <p:cNvSpPr txBox="1"/>
          <p:nvPr/>
        </p:nvSpPr>
        <p:spPr>
          <a:xfrm>
            <a:off x="1036607" y="621664"/>
            <a:ext cx="2605918" cy="728347"/>
          </a:xfrm>
          <a:prstGeom prst="rect">
            <a:avLst/>
          </a:prstGeom>
        </p:spPr>
        <p:txBody>
          <a:bodyPr lIns="0" tIns="0" rIns="0" bIns="0" rtlCol="0" anchor="t">
            <a:spAutoFit/>
          </a:bodyPr>
          <a:lstStyle/>
          <a:p>
            <a:pPr>
              <a:lnSpc>
                <a:spcPts val="5879"/>
              </a:lnSpc>
              <a:spcBef>
                <a:spcPct val="0"/>
              </a:spcBef>
            </a:pPr>
            <a:r>
              <a:rPr lang="en-US" sz="4199">
                <a:solidFill>
                  <a:srgbClr val="AB9385"/>
                </a:solidFill>
                <a:latin typeface="Bebas Neue Bold"/>
              </a:rPr>
              <a:t>DATA ANALYSIS</a:t>
            </a:r>
          </a:p>
        </p:txBody>
      </p:sp>
      <p:grpSp>
        <p:nvGrpSpPr>
          <p:cNvPr id="3" name="Group 3"/>
          <p:cNvGrpSpPr/>
          <p:nvPr/>
        </p:nvGrpSpPr>
        <p:grpSpPr>
          <a:xfrm>
            <a:off x="17259300" y="9258300"/>
            <a:ext cx="1028700" cy="1028700"/>
            <a:chOff x="0" y="0"/>
            <a:chExt cx="812800" cy="812800"/>
          </a:xfrm>
        </p:grpSpPr>
        <p:sp>
          <p:nvSpPr>
            <p:cNvPr id="4" name="Freeform 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7478751" y="9626320"/>
            <a:ext cx="589798" cy="264160"/>
          </a:xfrm>
          <a:prstGeom prst="rect">
            <a:avLst/>
          </a:prstGeom>
        </p:spPr>
        <p:txBody>
          <a:bodyPr lIns="0" tIns="0" rIns="0" bIns="0" rtlCol="0" anchor="t">
            <a:spAutoFit/>
          </a:bodyPr>
          <a:lstStyle/>
          <a:p>
            <a:pPr algn="ctr">
              <a:lnSpc>
                <a:spcPts val="2239"/>
              </a:lnSpc>
              <a:spcBef>
                <a:spcPct val="0"/>
              </a:spcBef>
            </a:pPr>
            <a:r>
              <a:rPr lang="en-US" sz="1599">
                <a:solidFill>
                  <a:srgbClr val="FFFFFF"/>
                </a:solidFill>
                <a:latin typeface="Open Sans Bold"/>
              </a:rPr>
              <a:t>07</a:t>
            </a:r>
          </a:p>
        </p:txBody>
      </p:sp>
      <p:sp>
        <p:nvSpPr>
          <p:cNvPr id="7" name="TextBox 7"/>
          <p:cNvSpPr txBox="1"/>
          <p:nvPr/>
        </p:nvSpPr>
        <p:spPr>
          <a:xfrm>
            <a:off x="9144000" y="378958"/>
            <a:ext cx="8924549" cy="1543886"/>
          </a:xfrm>
          <a:prstGeom prst="rect">
            <a:avLst/>
          </a:prstGeom>
        </p:spPr>
        <p:txBody>
          <a:bodyPr lIns="0" tIns="0" rIns="0" bIns="0" rtlCol="0" anchor="t">
            <a:spAutoFit/>
          </a:bodyPr>
          <a:lstStyle/>
          <a:p>
            <a:pPr>
              <a:lnSpc>
                <a:spcPts val="5874"/>
              </a:lnSpc>
            </a:pPr>
            <a:r>
              <a:rPr lang="en-US" sz="5064">
                <a:solidFill>
                  <a:srgbClr val="FFFFFF"/>
                </a:solidFill>
                <a:latin typeface="Bebas Neue Bold"/>
              </a:rPr>
              <a:t> objective 3</a:t>
            </a:r>
          </a:p>
          <a:p>
            <a:pPr>
              <a:lnSpc>
                <a:spcPts val="6106"/>
              </a:lnSpc>
            </a:pPr>
            <a:r>
              <a:rPr lang="en-US" sz="5264">
                <a:solidFill>
                  <a:srgbClr val="AB9385"/>
                </a:solidFill>
                <a:latin typeface="Bebas Neue Bold"/>
              </a:rPr>
              <a:t> Margin and Profit Analysis of Services</a:t>
            </a:r>
          </a:p>
        </p:txBody>
      </p:sp>
      <p:grpSp>
        <p:nvGrpSpPr>
          <p:cNvPr id="8" name="Group 8"/>
          <p:cNvGrpSpPr/>
          <p:nvPr/>
        </p:nvGrpSpPr>
        <p:grpSpPr>
          <a:xfrm>
            <a:off x="8801488" y="2472327"/>
            <a:ext cx="8677263" cy="6241199"/>
            <a:chOff x="0" y="0"/>
            <a:chExt cx="11569684" cy="8321598"/>
          </a:xfrm>
        </p:grpSpPr>
        <p:pic>
          <p:nvPicPr>
            <p:cNvPr id="9" name="Picture 9"/>
            <p:cNvPicPr>
              <a:picLocks noChangeAspect="1"/>
            </p:cNvPicPr>
            <p:nvPr/>
          </p:nvPicPr>
          <p:blipFill>
            <a:blip r:embed="rId2"/>
            <a:srcRect l="674" r="674"/>
            <a:stretch>
              <a:fillRect/>
            </a:stretch>
          </p:blipFill>
          <p:spPr>
            <a:xfrm>
              <a:off x="0" y="0"/>
              <a:ext cx="11569684" cy="8321598"/>
            </a:xfrm>
            <a:prstGeom prst="rect">
              <a:avLst/>
            </a:prstGeom>
          </p:spPr>
        </p:pic>
      </p:grpSp>
      <p:grpSp>
        <p:nvGrpSpPr>
          <p:cNvPr id="10" name="Group 10"/>
          <p:cNvGrpSpPr/>
          <p:nvPr/>
        </p:nvGrpSpPr>
        <p:grpSpPr>
          <a:xfrm>
            <a:off x="1036607" y="2450102"/>
            <a:ext cx="807124" cy="807124"/>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2" name="TextBox 12"/>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164104" y="2667896"/>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01</a:t>
            </a:r>
          </a:p>
        </p:txBody>
      </p:sp>
      <p:sp>
        <p:nvSpPr>
          <p:cNvPr id="14" name="TextBox 14"/>
          <p:cNvSpPr txBox="1"/>
          <p:nvPr/>
        </p:nvSpPr>
        <p:spPr>
          <a:xfrm>
            <a:off x="2247455" y="2421527"/>
            <a:ext cx="6011108" cy="1805940"/>
          </a:xfrm>
          <a:prstGeom prst="rect">
            <a:avLst/>
          </a:prstGeom>
        </p:spPr>
        <p:txBody>
          <a:bodyPr lIns="0" tIns="0" rIns="0" bIns="0" rtlCol="0" anchor="t">
            <a:spAutoFit/>
          </a:bodyPr>
          <a:lstStyle/>
          <a:p>
            <a:pPr>
              <a:lnSpc>
                <a:spcPts val="2519"/>
              </a:lnSpc>
            </a:pPr>
            <a:r>
              <a:rPr lang="en-US" sz="1799">
                <a:solidFill>
                  <a:srgbClr val="AB9385"/>
                </a:solidFill>
                <a:latin typeface="Open Sans Bold"/>
              </a:rPr>
              <a:t>Profit Discrepancy Between Services:</a:t>
            </a:r>
          </a:p>
          <a:p>
            <a:pPr marL="302261" lvl="1" indent="-151130">
              <a:lnSpc>
                <a:spcPts val="1960"/>
              </a:lnSpc>
              <a:buFont typeface="Arial"/>
              <a:buChar char="•"/>
            </a:pPr>
            <a:r>
              <a:rPr lang="en-US" sz="1400">
                <a:solidFill>
                  <a:srgbClr val="FFFFFF"/>
                </a:solidFill>
                <a:latin typeface="Open Sans"/>
              </a:rPr>
              <a:t>The 100% stacked bar chart reveals a surprising misalignment between revenue and margins in Ajju Hair Salon's services.</a:t>
            </a:r>
          </a:p>
          <a:p>
            <a:pPr marL="302261" lvl="1" indent="-151130">
              <a:lnSpc>
                <a:spcPts val="1960"/>
              </a:lnSpc>
              <a:buFont typeface="Arial"/>
              <a:buChar char="•"/>
            </a:pPr>
            <a:r>
              <a:rPr lang="en-US" sz="1400">
                <a:solidFill>
                  <a:srgbClr val="FFFFFF"/>
                </a:solidFill>
                <a:latin typeface="Open Sans"/>
              </a:rPr>
              <a:t>While Haircut and Shave lead in revenue, services like Rebonding and Hair Spa boast higher margins, indicating a strategic opportunity.</a:t>
            </a:r>
          </a:p>
          <a:p>
            <a:pPr>
              <a:lnSpc>
                <a:spcPts val="2100"/>
              </a:lnSpc>
              <a:spcBef>
                <a:spcPct val="0"/>
              </a:spcBef>
            </a:pPr>
            <a:endParaRPr lang="en-US" sz="1400">
              <a:solidFill>
                <a:srgbClr val="FFFFFF"/>
              </a:solidFill>
              <a:latin typeface="Open Sans"/>
            </a:endParaRPr>
          </a:p>
        </p:txBody>
      </p:sp>
      <p:grpSp>
        <p:nvGrpSpPr>
          <p:cNvPr id="15" name="Group 15"/>
          <p:cNvGrpSpPr/>
          <p:nvPr/>
        </p:nvGrpSpPr>
        <p:grpSpPr>
          <a:xfrm>
            <a:off x="1028700" y="4695462"/>
            <a:ext cx="807124" cy="807124"/>
            <a:chOff x="0" y="0"/>
            <a:chExt cx="812800" cy="812800"/>
          </a:xfrm>
        </p:grpSpPr>
        <p:sp>
          <p:nvSpPr>
            <p:cNvPr id="16" name="Freeform 1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7" name="TextBox 17"/>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1156197" y="4913256"/>
            <a:ext cx="552131" cy="371701"/>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02</a:t>
            </a:r>
          </a:p>
        </p:txBody>
      </p:sp>
      <p:sp>
        <p:nvSpPr>
          <p:cNvPr id="19" name="TextBox 19"/>
          <p:cNvSpPr txBox="1"/>
          <p:nvPr/>
        </p:nvSpPr>
        <p:spPr>
          <a:xfrm>
            <a:off x="2239548" y="4666887"/>
            <a:ext cx="6011108" cy="2053590"/>
          </a:xfrm>
          <a:prstGeom prst="rect">
            <a:avLst/>
          </a:prstGeom>
        </p:spPr>
        <p:txBody>
          <a:bodyPr lIns="0" tIns="0" rIns="0" bIns="0" rtlCol="0" anchor="t">
            <a:spAutoFit/>
          </a:bodyPr>
          <a:lstStyle/>
          <a:p>
            <a:pPr>
              <a:lnSpc>
                <a:spcPts val="2519"/>
              </a:lnSpc>
            </a:pPr>
            <a:r>
              <a:rPr lang="en-US" sz="1799">
                <a:solidFill>
                  <a:srgbClr val="AB9385"/>
                </a:solidFill>
                <a:latin typeface="Open Sans Bold"/>
              </a:rPr>
              <a:t>Strategic Implications for Revenue Optimization:</a:t>
            </a:r>
          </a:p>
          <a:p>
            <a:pPr marL="302261" lvl="1" indent="-151130">
              <a:lnSpc>
                <a:spcPts val="1960"/>
              </a:lnSpc>
              <a:buFont typeface="Arial"/>
              <a:buChar char="•"/>
            </a:pPr>
            <a:r>
              <a:rPr lang="en-US" sz="1400">
                <a:solidFill>
                  <a:srgbClr val="FFFFFF"/>
                </a:solidFill>
                <a:latin typeface="Open Sans"/>
              </a:rPr>
              <a:t>The revenue and margin disparity suggests the need for a nuanced approach to service promotion and customer engagement.</a:t>
            </a:r>
          </a:p>
          <a:p>
            <a:pPr marL="302261" lvl="1" indent="-151130">
              <a:lnSpc>
                <a:spcPts val="1960"/>
              </a:lnSpc>
              <a:buFont typeface="Arial"/>
              <a:buChar char="•"/>
            </a:pPr>
            <a:r>
              <a:rPr lang="en-US" sz="1400">
                <a:solidFill>
                  <a:srgbClr val="FFFFFF"/>
                </a:solidFill>
                <a:latin typeface="Open Sans"/>
              </a:rPr>
              <a:t>The salon can strategically promote higher-margin services alongside popular ones, diversifying revenue streams and enhancing overall profitability.</a:t>
            </a:r>
          </a:p>
          <a:p>
            <a:pPr>
              <a:lnSpc>
                <a:spcPts val="1960"/>
              </a:lnSpc>
            </a:pPr>
            <a:endParaRPr lang="en-US" sz="1400">
              <a:solidFill>
                <a:srgbClr val="FFFFFF"/>
              </a:solidFill>
              <a:latin typeface="Open Sans"/>
            </a:endParaRPr>
          </a:p>
          <a:p>
            <a:pPr>
              <a:lnSpc>
                <a:spcPts val="2100"/>
              </a:lnSpc>
              <a:spcBef>
                <a:spcPct val="0"/>
              </a:spcBef>
            </a:pPr>
            <a:endParaRPr lang="en-US" sz="1400">
              <a:solidFill>
                <a:srgbClr val="FFFFFF"/>
              </a:solidFill>
              <a:latin typeface="Open Sans"/>
            </a:endParaRPr>
          </a:p>
        </p:txBody>
      </p:sp>
      <p:grpSp>
        <p:nvGrpSpPr>
          <p:cNvPr id="20" name="Group 20"/>
          <p:cNvGrpSpPr/>
          <p:nvPr/>
        </p:nvGrpSpPr>
        <p:grpSpPr>
          <a:xfrm>
            <a:off x="1028700" y="7196727"/>
            <a:ext cx="807124" cy="807124"/>
            <a:chOff x="0" y="0"/>
            <a:chExt cx="812800" cy="812800"/>
          </a:xfrm>
        </p:grpSpPr>
        <p:sp>
          <p:nvSpPr>
            <p:cNvPr id="21" name="Freeform 2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22" name="TextBox 22"/>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1156197" y="7414521"/>
            <a:ext cx="552131" cy="371701"/>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03</a:t>
            </a:r>
          </a:p>
        </p:txBody>
      </p:sp>
      <p:sp>
        <p:nvSpPr>
          <p:cNvPr id="24" name="TextBox 24"/>
          <p:cNvSpPr txBox="1"/>
          <p:nvPr/>
        </p:nvSpPr>
        <p:spPr>
          <a:xfrm>
            <a:off x="2239548" y="7168152"/>
            <a:ext cx="6011108" cy="2615565"/>
          </a:xfrm>
          <a:prstGeom prst="rect">
            <a:avLst/>
          </a:prstGeom>
        </p:spPr>
        <p:txBody>
          <a:bodyPr lIns="0" tIns="0" rIns="0" bIns="0" rtlCol="0" anchor="t">
            <a:spAutoFit/>
          </a:bodyPr>
          <a:lstStyle/>
          <a:p>
            <a:pPr>
              <a:lnSpc>
                <a:spcPts val="2519"/>
              </a:lnSpc>
            </a:pPr>
            <a:r>
              <a:rPr lang="en-US" sz="1799">
                <a:solidFill>
                  <a:srgbClr val="AB9385"/>
                </a:solidFill>
                <a:latin typeface="Open Sans Bold"/>
              </a:rPr>
              <a:t>Aligning Customer Preferences for Optimal Performance:</a:t>
            </a:r>
          </a:p>
          <a:p>
            <a:pPr marL="302261" lvl="1" indent="-151130">
              <a:lnSpc>
                <a:spcPts val="1960"/>
              </a:lnSpc>
              <a:buFont typeface="Arial"/>
              <a:buChar char="•"/>
            </a:pPr>
            <a:r>
              <a:rPr lang="en-US" sz="1400">
                <a:solidFill>
                  <a:srgbClr val="FFFFFF"/>
                </a:solidFill>
                <a:latin typeface="Open Sans"/>
              </a:rPr>
              <a:t>Leveraging the popularity of Haircut and Shave, the salon can introduce incentives or marketing campaigns to encourage patrons to explore higher-margin services.</a:t>
            </a:r>
          </a:p>
          <a:p>
            <a:pPr marL="302261" lvl="1" indent="-151130">
              <a:lnSpc>
                <a:spcPts val="1960"/>
              </a:lnSpc>
              <a:buFont typeface="Arial"/>
              <a:buChar char="•"/>
            </a:pPr>
            <a:r>
              <a:rPr lang="en-US" sz="1400">
                <a:solidFill>
                  <a:srgbClr val="FFFFFF"/>
                </a:solidFill>
                <a:latin typeface="Open Sans"/>
              </a:rPr>
              <a:t>Cross-promotion or bundling of services can strike a balance, optimizing financial performance and creating a more resilient business model.</a:t>
            </a:r>
          </a:p>
          <a:p>
            <a:pPr>
              <a:lnSpc>
                <a:spcPts val="1960"/>
              </a:lnSpc>
            </a:pPr>
            <a:endParaRPr lang="en-US" sz="1400">
              <a:solidFill>
                <a:srgbClr val="FFFFFF"/>
              </a:solidFill>
              <a:latin typeface="Open Sans"/>
            </a:endParaRPr>
          </a:p>
          <a:p>
            <a:pPr>
              <a:lnSpc>
                <a:spcPts val="2100"/>
              </a:lnSpc>
              <a:spcBef>
                <a:spcPct val="0"/>
              </a:spcBef>
            </a:pPr>
            <a:endParaRPr lang="en-US" sz="1400">
              <a:solidFill>
                <a:srgbClr val="FFFFFF"/>
              </a:solidFill>
              <a:latin typeface="Open Sans"/>
            </a:endParaRP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B1B1A"/>
        </a:solidFill>
        <a:effectLst/>
      </p:bgPr>
    </p:bg>
    <p:spTree>
      <p:nvGrpSpPr>
        <p:cNvPr id="1" name=""/>
        <p:cNvGrpSpPr/>
        <p:nvPr/>
      </p:nvGrpSpPr>
      <p:grpSpPr>
        <a:xfrm>
          <a:off x="0" y="0"/>
          <a:ext cx="0" cy="0"/>
          <a:chOff x="0" y="0"/>
          <a:chExt cx="0" cy="0"/>
        </a:xfrm>
      </p:grpSpPr>
      <p:sp>
        <p:nvSpPr>
          <p:cNvPr id="2" name="TextBox 2"/>
          <p:cNvSpPr txBox="1"/>
          <p:nvPr/>
        </p:nvSpPr>
        <p:spPr>
          <a:xfrm>
            <a:off x="1036607" y="621664"/>
            <a:ext cx="2605918" cy="728347"/>
          </a:xfrm>
          <a:prstGeom prst="rect">
            <a:avLst/>
          </a:prstGeom>
        </p:spPr>
        <p:txBody>
          <a:bodyPr lIns="0" tIns="0" rIns="0" bIns="0" rtlCol="0" anchor="t">
            <a:spAutoFit/>
          </a:bodyPr>
          <a:lstStyle/>
          <a:p>
            <a:pPr>
              <a:lnSpc>
                <a:spcPts val="5879"/>
              </a:lnSpc>
              <a:spcBef>
                <a:spcPct val="0"/>
              </a:spcBef>
            </a:pPr>
            <a:r>
              <a:rPr lang="en-US" sz="4199">
                <a:solidFill>
                  <a:srgbClr val="AB9385"/>
                </a:solidFill>
                <a:latin typeface="Bebas Neue Bold"/>
              </a:rPr>
              <a:t>DATA ANALYSIS</a:t>
            </a:r>
          </a:p>
        </p:txBody>
      </p:sp>
      <p:grpSp>
        <p:nvGrpSpPr>
          <p:cNvPr id="3" name="Group 3"/>
          <p:cNvGrpSpPr/>
          <p:nvPr/>
        </p:nvGrpSpPr>
        <p:grpSpPr>
          <a:xfrm>
            <a:off x="17259300" y="9258300"/>
            <a:ext cx="1028700" cy="1028700"/>
            <a:chOff x="0" y="0"/>
            <a:chExt cx="812800" cy="812800"/>
          </a:xfrm>
        </p:grpSpPr>
        <p:sp>
          <p:nvSpPr>
            <p:cNvPr id="4" name="Freeform 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txBody>
            <a:bodyPr/>
            <a:lstStyle/>
            <a:p>
              <a:endParaRPr lang="en-US" dirty="0"/>
            </a:p>
          </p:txBody>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7478751" y="9626320"/>
            <a:ext cx="589798" cy="264160"/>
          </a:xfrm>
          <a:prstGeom prst="rect">
            <a:avLst/>
          </a:prstGeom>
        </p:spPr>
        <p:txBody>
          <a:bodyPr lIns="0" tIns="0" rIns="0" bIns="0" rtlCol="0" anchor="t">
            <a:spAutoFit/>
          </a:bodyPr>
          <a:lstStyle/>
          <a:p>
            <a:pPr algn="ctr">
              <a:lnSpc>
                <a:spcPts val="2239"/>
              </a:lnSpc>
              <a:spcBef>
                <a:spcPct val="0"/>
              </a:spcBef>
            </a:pPr>
            <a:r>
              <a:rPr lang="en-US" sz="1599" dirty="0">
                <a:solidFill>
                  <a:srgbClr val="FFFFFF"/>
                </a:solidFill>
                <a:latin typeface="Open Sans Bold"/>
              </a:rPr>
              <a:t>08</a:t>
            </a:r>
          </a:p>
        </p:txBody>
      </p:sp>
      <p:sp>
        <p:nvSpPr>
          <p:cNvPr id="7" name="TextBox 7"/>
          <p:cNvSpPr txBox="1"/>
          <p:nvPr/>
        </p:nvSpPr>
        <p:spPr>
          <a:xfrm>
            <a:off x="9144000" y="378958"/>
            <a:ext cx="8924549" cy="1485720"/>
          </a:xfrm>
          <a:prstGeom prst="rect">
            <a:avLst/>
          </a:prstGeom>
        </p:spPr>
        <p:txBody>
          <a:bodyPr lIns="0" tIns="0" rIns="0" bIns="0" rtlCol="0" anchor="t">
            <a:spAutoFit/>
          </a:bodyPr>
          <a:lstStyle/>
          <a:p>
            <a:pPr>
              <a:lnSpc>
                <a:spcPts val="5642"/>
              </a:lnSpc>
            </a:pPr>
            <a:r>
              <a:rPr lang="en-US" sz="4864">
                <a:solidFill>
                  <a:srgbClr val="FFFFFF"/>
                </a:solidFill>
                <a:latin typeface="Bebas Neue Bold"/>
              </a:rPr>
              <a:t> objective 4</a:t>
            </a:r>
          </a:p>
          <a:p>
            <a:pPr>
              <a:lnSpc>
                <a:spcPts val="5874"/>
              </a:lnSpc>
            </a:pPr>
            <a:r>
              <a:rPr lang="en-US" sz="5064">
                <a:solidFill>
                  <a:srgbClr val="AB9385"/>
                </a:solidFill>
                <a:latin typeface="Bebas Neue Bold"/>
              </a:rPr>
              <a:t> Missed Customers and Impact on Revenue</a:t>
            </a:r>
          </a:p>
        </p:txBody>
      </p:sp>
      <p:grpSp>
        <p:nvGrpSpPr>
          <p:cNvPr id="8" name="Group 8"/>
          <p:cNvGrpSpPr/>
          <p:nvPr/>
        </p:nvGrpSpPr>
        <p:grpSpPr>
          <a:xfrm>
            <a:off x="466737" y="2960427"/>
            <a:ext cx="8677263" cy="6241199"/>
            <a:chOff x="0" y="0"/>
            <a:chExt cx="11569684" cy="8321598"/>
          </a:xfrm>
        </p:grpSpPr>
        <p:pic>
          <p:nvPicPr>
            <p:cNvPr id="9" name="Picture 9"/>
            <p:cNvPicPr>
              <a:picLocks noChangeAspect="1"/>
            </p:cNvPicPr>
            <p:nvPr/>
          </p:nvPicPr>
          <p:blipFill>
            <a:blip r:embed="rId2"/>
            <a:srcRect l="2356" r="2356"/>
            <a:stretch>
              <a:fillRect/>
            </a:stretch>
          </p:blipFill>
          <p:spPr>
            <a:xfrm>
              <a:off x="0" y="0"/>
              <a:ext cx="11569684" cy="8321598"/>
            </a:xfrm>
            <a:prstGeom prst="rect">
              <a:avLst/>
            </a:prstGeom>
          </p:spPr>
        </p:pic>
      </p:grpSp>
      <p:grpSp>
        <p:nvGrpSpPr>
          <p:cNvPr id="10" name="Group 10"/>
          <p:cNvGrpSpPr/>
          <p:nvPr/>
        </p:nvGrpSpPr>
        <p:grpSpPr>
          <a:xfrm>
            <a:off x="9999250" y="2556865"/>
            <a:ext cx="807124" cy="807124"/>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2" name="TextBox 12"/>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0126747" y="2774659"/>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01</a:t>
            </a:r>
          </a:p>
        </p:txBody>
      </p:sp>
      <p:sp>
        <p:nvSpPr>
          <p:cNvPr id="14" name="TextBox 14"/>
          <p:cNvSpPr txBox="1"/>
          <p:nvPr/>
        </p:nvSpPr>
        <p:spPr>
          <a:xfrm>
            <a:off x="11210098" y="2528290"/>
            <a:ext cx="6011108" cy="2053590"/>
          </a:xfrm>
          <a:prstGeom prst="rect">
            <a:avLst/>
          </a:prstGeom>
        </p:spPr>
        <p:txBody>
          <a:bodyPr lIns="0" tIns="0" rIns="0" bIns="0" rtlCol="0" anchor="t">
            <a:spAutoFit/>
          </a:bodyPr>
          <a:lstStyle/>
          <a:p>
            <a:pPr>
              <a:lnSpc>
                <a:spcPts val="2519"/>
              </a:lnSpc>
            </a:pPr>
            <a:r>
              <a:rPr lang="en-US" sz="1799">
                <a:solidFill>
                  <a:srgbClr val="AB9385"/>
                </a:solidFill>
                <a:latin typeface="Open Sans Bold"/>
              </a:rPr>
              <a:t>Impact of Missed Customers on Revenue:</a:t>
            </a:r>
          </a:p>
          <a:p>
            <a:pPr marL="302261" lvl="1" indent="-151130">
              <a:lnSpc>
                <a:spcPts val="1960"/>
              </a:lnSpc>
              <a:buFont typeface="Arial"/>
              <a:buChar char="•"/>
            </a:pPr>
            <a:r>
              <a:rPr lang="en-US" sz="1400">
                <a:solidFill>
                  <a:srgbClr val="FFFFFF"/>
                </a:solidFill>
                <a:latin typeface="Open Sans"/>
              </a:rPr>
              <a:t>Analysis reveals that Sundays and Wednesdays consistently have the highest number of missed customers, influencing revenue loss.</a:t>
            </a:r>
          </a:p>
          <a:p>
            <a:pPr marL="302261" lvl="1" indent="-151130">
              <a:lnSpc>
                <a:spcPts val="1960"/>
              </a:lnSpc>
              <a:buFont typeface="Arial"/>
              <a:buChar char="•"/>
            </a:pPr>
            <a:r>
              <a:rPr lang="en-US" sz="1400">
                <a:solidFill>
                  <a:srgbClr val="FFFFFF"/>
                </a:solidFill>
                <a:latin typeface="Open Sans"/>
              </a:rPr>
              <a:t>A grouped bar chart visually demonstrates this trend, emphasizing the need to address factors contributing to missed appointments on specific days.</a:t>
            </a:r>
          </a:p>
          <a:p>
            <a:pPr>
              <a:lnSpc>
                <a:spcPts val="1960"/>
              </a:lnSpc>
            </a:pPr>
            <a:endParaRPr lang="en-US" sz="1400">
              <a:solidFill>
                <a:srgbClr val="FFFFFF"/>
              </a:solidFill>
              <a:latin typeface="Open Sans"/>
            </a:endParaRPr>
          </a:p>
          <a:p>
            <a:pPr>
              <a:lnSpc>
                <a:spcPts val="2100"/>
              </a:lnSpc>
              <a:spcBef>
                <a:spcPct val="0"/>
              </a:spcBef>
            </a:pPr>
            <a:endParaRPr lang="en-US" sz="1400">
              <a:solidFill>
                <a:srgbClr val="FFFFFF"/>
              </a:solidFill>
              <a:latin typeface="Open Sans"/>
            </a:endParaRPr>
          </a:p>
        </p:txBody>
      </p:sp>
      <p:grpSp>
        <p:nvGrpSpPr>
          <p:cNvPr id="15" name="Group 15"/>
          <p:cNvGrpSpPr/>
          <p:nvPr/>
        </p:nvGrpSpPr>
        <p:grpSpPr>
          <a:xfrm>
            <a:off x="9991343" y="4802225"/>
            <a:ext cx="807124" cy="807124"/>
            <a:chOff x="0" y="0"/>
            <a:chExt cx="812800" cy="812800"/>
          </a:xfrm>
        </p:grpSpPr>
        <p:sp>
          <p:nvSpPr>
            <p:cNvPr id="16" name="Freeform 1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7" name="TextBox 17"/>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10118840" y="5020018"/>
            <a:ext cx="552131" cy="371701"/>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02</a:t>
            </a:r>
          </a:p>
        </p:txBody>
      </p:sp>
      <p:sp>
        <p:nvSpPr>
          <p:cNvPr id="19" name="TextBox 19"/>
          <p:cNvSpPr txBox="1"/>
          <p:nvPr/>
        </p:nvSpPr>
        <p:spPr>
          <a:xfrm>
            <a:off x="11202191" y="4773650"/>
            <a:ext cx="6011108" cy="2120265"/>
          </a:xfrm>
          <a:prstGeom prst="rect">
            <a:avLst/>
          </a:prstGeom>
        </p:spPr>
        <p:txBody>
          <a:bodyPr lIns="0" tIns="0" rIns="0" bIns="0" rtlCol="0" anchor="t">
            <a:spAutoFit/>
          </a:bodyPr>
          <a:lstStyle/>
          <a:p>
            <a:pPr>
              <a:lnSpc>
                <a:spcPts val="2519"/>
              </a:lnSpc>
            </a:pPr>
            <a:r>
              <a:rPr lang="en-US" sz="1799">
                <a:solidFill>
                  <a:srgbClr val="AB9385"/>
                </a:solidFill>
                <a:latin typeface="Open Sans Bold"/>
              </a:rPr>
              <a:t>Hypothetical Profit Analysis with Addressed Missed Appointments:</a:t>
            </a:r>
          </a:p>
          <a:p>
            <a:pPr marL="302261" lvl="1" indent="-151130">
              <a:lnSpc>
                <a:spcPts val="1960"/>
              </a:lnSpc>
              <a:buFont typeface="Arial"/>
              <a:buChar char="•"/>
            </a:pPr>
            <a:r>
              <a:rPr lang="en-US" sz="1400">
                <a:solidFill>
                  <a:srgbClr val="FFFFFF"/>
                </a:solidFill>
                <a:latin typeface="Open Sans"/>
              </a:rPr>
              <a:t>A grouped bar chart projects a significant increase in profit when missed appointments are considered as part of the service model.</a:t>
            </a:r>
          </a:p>
          <a:p>
            <a:pPr marL="302261" lvl="1" indent="-151130">
              <a:lnSpc>
                <a:spcPts val="1960"/>
              </a:lnSpc>
              <a:buFont typeface="Arial"/>
              <a:buChar char="•"/>
            </a:pPr>
            <a:r>
              <a:rPr lang="en-US" sz="1400">
                <a:solidFill>
                  <a:srgbClr val="FFFFFF"/>
                </a:solidFill>
                <a:latin typeface="Open Sans"/>
              </a:rPr>
              <a:t>This hypothetical scenario, though not implemented yet, showcases untapped potential within the existing customer base.</a:t>
            </a:r>
          </a:p>
          <a:p>
            <a:pPr>
              <a:lnSpc>
                <a:spcPts val="1960"/>
              </a:lnSpc>
            </a:pPr>
            <a:endParaRPr lang="en-US" sz="1400">
              <a:solidFill>
                <a:srgbClr val="FFFFFF"/>
              </a:solidFill>
              <a:latin typeface="Open Sans"/>
            </a:endParaRPr>
          </a:p>
          <a:p>
            <a:pPr>
              <a:lnSpc>
                <a:spcPts val="2100"/>
              </a:lnSpc>
              <a:spcBef>
                <a:spcPct val="0"/>
              </a:spcBef>
            </a:pPr>
            <a:endParaRPr lang="en-US" sz="1400">
              <a:solidFill>
                <a:srgbClr val="FFFFFF"/>
              </a:solidFill>
              <a:latin typeface="Open Sans"/>
            </a:endParaRPr>
          </a:p>
        </p:txBody>
      </p:sp>
      <p:grpSp>
        <p:nvGrpSpPr>
          <p:cNvPr id="20" name="Group 20"/>
          <p:cNvGrpSpPr/>
          <p:nvPr/>
        </p:nvGrpSpPr>
        <p:grpSpPr>
          <a:xfrm>
            <a:off x="9991343" y="7303490"/>
            <a:ext cx="807124" cy="807124"/>
            <a:chOff x="0" y="0"/>
            <a:chExt cx="812800" cy="812800"/>
          </a:xfrm>
        </p:grpSpPr>
        <p:sp>
          <p:nvSpPr>
            <p:cNvPr id="21" name="Freeform 2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22" name="TextBox 22"/>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10118840" y="7521284"/>
            <a:ext cx="552131" cy="371701"/>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03</a:t>
            </a:r>
          </a:p>
        </p:txBody>
      </p:sp>
      <p:sp>
        <p:nvSpPr>
          <p:cNvPr id="24" name="TextBox 24"/>
          <p:cNvSpPr txBox="1"/>
          <p:nvPr/>
        </p:nvSpPr>
        <p:spPr>
          <a:xfrm>
            <a:off x="11202191" y="7274915"/>
            <a:ext cx="6011108" cy="2796540"/>
          </a:xfrm>
          <a:prstGeom prst="rect">
            <a:avLst/>
          </a:prstGeom>
        </p:spPr>
        <p:txBody>
          <a:bodyPr lIns="0" tIns="0" rIns="0" bIns="0" rtlCol="0" anchor="t">
            <a:spAutoFit/>
          </a:bodyPr>
          <a:lstStyle/>
          <a:p>
            <a:pPr>
              <a:lnSpc>
                <a:spcPts val="2519"/>
              </a:lnSpc>
            </a:pPr>
            <a:r>
              <a:rPr lang="en-US" sz="1799">
                <a:solidFill>
                  <a:srgbClr val="AB9385"/>
                </a:solidFill>
                <a:latin typeface="Open Sans Bold"/>
              </a:rPr>
              <a:t>Strategic Consideration of Missed Appointments:</a:t>
            </a:r>
          </a:p>
          <a:p>
            <a:pPr marL="302261" lvl="1" indent="-151130">
              <a:lnSpc>
                <a:spcPts val="1960"/>
              </a:lnSpc>
              <a:buFont typeface="Arial"/>
              <a:buChar char="•"/>
            </a:pPr>
            <a:r>
              <a:rPr lang="en-US" sz="1400">
                <a:solidFill>
                  <a:srgbClr val="FFFFFF"/>
                </a:solidFill>
                <a:latin typeface="Open Sans"/>
              </a:rPr>
              <a:t>The analysis suggests that incorporating missed appointments strategically into the service framework can convert potential lost revenue into actual profit.</a:t>
            </a:r>
          </a:p>
          <a:p>
            <a:pPr marL="302261" lvl="1" indent="-151130">
              <a:lnSpc>
                <a:spcPts val="1960"/>
              </a:lnSpc>
              <a:buFont typeface="Arial"/>
              <a:buChar char="•"/>
            </a:pPr>
            <a:r>
              <a:rPr lang="en-US" sz="1400">
                <a:solidFill>
                  <a:srgbClr val="FFFFFF"/>
                </a:solidFill>
                <a:latin typeface="Open Sans"/>
              </a:rPr>
              <a:t>This forward-looking perspective highlights the importance of exploring innovative strategies to address missed appointments, underlining the potential positive impact on the salon's financial performance.</a:t>
            </a:r>
          </a:p>
          <a:p>
            <a:pPr>
              <a:lnSpc>
                <a:spcPts val="1960"/>
              </a:lnSpc>
            </a:pPr>
            <a:endParaRPr lang="en-US" sz="1400">
              <a:solidFill>
                <a:srgbClr val="FFFFFF"/>
              </a:solidFill>
              <a:latin typeface="Open Sans"/>
            </a:endParaRPr>
          </a:p>
          <a:p>
            <a:pPr>
              <a:lnSpc>
                <a:spcPts val="1960"/>
              </a:lnSpc>
            </a:pPr>
            <a:endParaRPr lang="en-US" sz="1400">
              <a:solidFill>
                <a:srgbClr val="FFFFFF"/>
              </a:solidFill>
              <a:latin typeface="Open Sans"/>
            </a:endParaRPr>
          </a:p>
          <a:p>
            <a:pPr>
              <a:lnSpc>
                <a:spcPts val="2100"/>
              </a:lnSpc>
              <a:spcBef>
                <a:spcPct val="0"/>
              </a:spcBef>
            </a:pPr>
            <a:endParaRPr lang="en-US" sz="1400">
              <a:solidFill>
                <a:srgbClr val="FFFFFF"/>
              </a:solidFill>
              <a:latin typeface="Open Sans"/>
            </a:endParaRP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B1B1A"/>
        </a:solidFill>
        <a:effectLst/>
      </p:bgPr>
    </p:bg>
    <p:spTree>
      <p:nvGrpSpPr>
        <p:cNvPr id="1" name=""/>
        <p:cNvGrpSpPr/>
        <p:nvPr/>
      </p:nvGrpSpPr>
      <p:grpSpPr>
        <a:xfrm>
          <a:off x="0" y="0"/>
          <a:ext cx="0" cy="0"/>
          <a:chOff x="0" y="0"/>
          <a:chExt cx="0" cy="0"/>
        </a:xfrm>
      </p:grpSpPr>
      <p:sp>
        <p:nvSpPr>
          <p:cNvPr id="2" name="TextBox 2"/>
          <p:cNvSpPr txBox="1"/>
          <p:nvPr/>
        </p:nvSpPr>
        <p:spPr>
          <a:xfrm>
            <a:off x="629533" y="443976"/>
            <a:ext cx="8236598" cy="1303021"/>
          </a:xfrm>
          <a:prstGeom prst="rect">
            <a:avLst/>
          </a:prstGeom>
        </p:spPr>
        <p:txBody>
          <a:bodyPr lIns="0" tIns="0" rIns="0" bIns="0" rtlCol="0" anchor="t">
            <a:spAutoFit/>
          </a:bodyPr>
          <a:lstStyle/>
          <a:p>
            <a:pPr>
              <a:lnSpc>
                <a:spcPts val="5179"/>
              </a:lnSpc>
            </a:pPr>
            <a:r>
              <a:rPr lang="en-US" sz="3699">
                <a:solidFill>
                  <a:srgbClr val="AB9385"/>
                </a:solidFill>
                <a:latin typeface="Bebas Neue Bold"/>
              </a:rPr>
              <a:t>Interpretation of Results and Recommendation</a:t>
            </a:r>
          </a:p>
          <a:p>
            <a:pPr>
              <a:lnSpc>
                <a:spcPts val="5179"/>
              </a:lnSpc>
              <a:spcBef>
                <a:spcPct val="0"/>
              </a:spcBef>
            </a:pPr>
            <a:endParaRPr lang="en-US" sz="3699">
              <a:solidFill>
                <a:srgbClr val="AB9385"/>
              </a:solidFill>
              <a:latin typeface="Bebas Neue Bold"/>
            </a:endParaRPr>
          </a:p>
        </p:txBody>
      </p:sp>
      <p:grpSp>
        <p:nvGrpSpPr>
          <p:cNvPr id="3" name="Group 3"/>
          <p:cNvGrpSpPr/>
          <p:nvPr/>
        </p:nvGrpSpPr>
        <p:grpSpPr>
          <a:xfrm>
            <a:off x="17259300" y="9258300"/>
            <a:ext cx="1028700" cy="1028700"/>
            <a:chOff x="0" y="0"/>
            <a:chExt cx="812800" cy="812800"/>
          </a:xfrm>
        </p:grpSpPr>
        <p:sp>
          <p:nvSpPr>
            <p:cNvPr id="4" name="Freeform 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7478751" y="9626320"/>
            <a:ext cx="589798" cy="264160"/>
          </a:xfrm>
          <a:prstGeom prst="rect">
            <a:avLst/>
          </a:prstGeom>
        </p:spPr>
        <p:txBody>
          <a:bodyPr lIns="0" tIns="0" rIns="0" bIns="0" rtlCol="0" anchor="t">
            <a:spAutoFit/>
          </a:bodyPr>
          <a:lstStyle/>
          <a:p>
            <a:pPr algn="ctr">
              <a:lnSpc>
                <a:spcPts val="2239"/>
              </a:lnSpc>
              <a:spcBef>
                <a:spcPct val="0"/>
              </a:spcBef>
            </a:pPr>
            <a:r>
              <a:rPr lang="en-US" sz="1599">
                <a:solidFill>
                  <a:srgbClr val="FFFFFF"/>
                </a:solidFill>
                <a:latin typeface="Open Sans Bold"/>
              </a:rPr>
              <a:t>09</a:t>
            </a:r>
          </a:p>
        </p:txBody>
      </p:sp>
      <p:grpSp>
        <p:nvGrpSpPr>
          <p:cNvPr id="7" name="Group 7"/>
          <p:cNvGrpSpPr/>
          <p:nvPr/>
        </p:nvGrpSpPr>
        <p:grpSpPr>
          <a:xfrm>
            <a:off x="9862646" y="423719"/>
            <a:ext cx="7260109" cy="9348968"/>
            <a:chOff x="0" y="0"/>
            <a:chExt cx="9680145" cy="12465291"/>
          </a:xfrm>
        </p:grpSpPr>
        <p:pic>
          <p:nvPicPr>
            <p:cNvPr id="8" name="Picture 8"/>
            <p:cNvPicPr>
              <a:picLocks noChangeAspect="1"/>
            </p:cNvPicPr>
            <p:nvPr/>
          </p:nvPicPr>
          <p:blipFill>
            <a:blip r:embed="rId2"/>
            <a:srcRect t="1737" b="1737"/>
            <a:stretch>
              <a:fillRect/>
            </a:stretch>
          </p:blipFill>
          <p:spPr>
            <a:xfrm>
              <a:off x="0" y="0"/>
              <a:ext cx="9680145" cy="12465291"/>
            </a:xfrm>
            <a:prstGeom prst="rect">
              <a:avLst/>
            </a:prstGeom>
          </p:spPr>
        </p:pic>
      </p:grpSp>
      <p:sp>
        <p:nvSpPr>
          <p:cNvPr id="9" name="TextBox 9"/>
          <p:cNvSpPr txBox="1"/>
          <p:nvPr/>
        </p:nvSpPr>
        <p:spPr>
          <a:xfrm>
            <a:off x="2444496" y="1423915"/>
            <a:ext cx="4914720" cy="3457575"/>
          </a:xfrm>
          <a:prstGeom prst="rect">
            <a:avLst/>
          </a:prstGeom>
        </p:spPr>
        <p:txBody>
          <a:bodyPr lIns="0" tIns="0" rIns="0" bIns="0" rtlCol="0" anchor="t">
            <a:spAutoFit/>
          </a:bodyPr>
          <a:lstStyle/>
          <a:p>
            <a:pPr>
              <a:lnSpc>
                <a:spcPts val="2100"/>
              </a:lnSpc>
            </a:pPr>
            <a:endParaRPr/>
          </a:p>
          <a:p>
            <a:pPr>
              <a:lnSpc>
                <a:spcPts val="2100"/>
              </a:lnSpc>
            </a:pPr>
            <a:r>
              <a:rPr lang="en-US" sz="1500">
                <a:solidFill>
                  <a:srgbClr val="AB9385"/>
                </a:solidFill>
                <a:latin typeface="Open Sans Bold"/>
              </a:rPr>
              <a:t>Growing Customer Base</a:t>
            </a:r>
            <a:r>
              <a:rPr lang="en-US" sz="1500">
                <a:solidFill>
                  <a:srgbClr val="FFFFFF"/>
                </a:solidFill>
                <a:latin typeface="Open Sans"/>
              </a:rPr>
              <a:t>: A Visual Journey Witnessing a robust ascent, Ajju Hair Salon's daily customers surged from 8 (2022) to 14 (2023) and an impressive 23 (2024). The trend line on the bar chart attests to this growth, showcasing the salon's escalating popularity.</a:t>
            </a:r>
          </a:p>
          <a:p>
            <a:pPr>
              <a:lnSpc>
                <a:spcPts val="2100"/>
              </a:lnSpc>
            </a:pPr>
            <a:endParaRPr lang="en-US" sz="1500">
              <a:solidFill>
                <a:srgbClr val="FFFFFF"/>
              </a:solidFill>
              <a:latin typeface="Open Sans"/>
            </a:endParaRPr>
          </a:p>
          <a:p>
            <a:pPr>
              <a:lnSpc>
                <a:spcPts val="2100"/>
              </a:lnSpc>
            </a:pPr>
            <a:r>
              <a:rPr lang="en-US" sz="1500">
                <a:solidFill>
                  <a:srgbClr val="AB9385"/>
                </a:solidFill>
                <a:latin typeface="Open Sans Bold"/>
              </a:rPr>
              <a:t>Recommendation</a:t>
            </a:r>
            <a:r>
              <a:rPr lang="en-US" sz="1500">
                <a:solidFill>
                  <a:srgbClr val="FFFFFF"/>
                </a:solidFill>
                <a:latin typeface="Open Sans"/>
              </a:rPr>
              <a:t>: To capitalize on this momentum, Ajju Hair Salon should enhance marketing with strategies like loyalty programs and targeted promotions for customer retention and acquisition.</a:t>
            </a:r>
          </a:p>
          <a:p>
            <a:pPr>
              <a:lnSpc>
                <a:spcPts val="2100"/>
              </a:lnSpc>
            </a:pPr>
            <a:endParaRPr lang="en-US" sz="1500">
              <a:solidFill>
                <a:srgbClr val="FFFFFF"/>
              </a:solidFill>
              <a:latin typeface="Open Sans"/>
            </a:endParaRPr>
          </a:p>
          <a:p>
            <a:pPr>
              <a:lnSpc>
                <a:spcPts val="2100"/>
              </a:lnSpc>
              <a:spcBef>
                <a:spcPct val="0"/>
              </a:spcBef>
            </a:pPr>
            <a:endParaRPr lang="en-US" sz="1500">
              <a:solidFill>
                <a:srgbClr val="FFFFFF"/>
              </a:solidFill>
              <a:latin typeface="Open Sans"/>
            </a:endParaRPr>
          </a:p>
        </p:txBody>
      </p:sp>
      <p:sp>
        <p:nvSpPr>
          <p:cNvPr id="10" name="TextBox 10"/>
          <p:cNvSpPr txBox="1"/>
          <p:nvPr/>
        </p:nvSpPr>
        <p:spPr>
          <a:xfrm>
            <a:off x="2444496" y="5114925"/>
            <a:ext cx="4914720" cy="5324475"/>
          </a:xfrm>
          <a:prstGeom prst="rect">
            <a:avLst/>
          </a:prstGeom>
        </p:spPr>
        <p:txBody>
          <a:bodyPr lIns="0" tIns="0" rIns="0" bIns="0" rtlCol="0" anchor="t">
            <a:spAutoFit/>
          </a:bodyPr>
          <a:lstStyle/>
          <a:p>
            <a:pPr>
              <a:lnSpc>
                <a:spcPts val="2100"/>
              </a:lnSpc>
            </a:pPr>
            <a:endParaRPr/>
          </a:p>
          <a:p>
            <a:pPr>
              <a:lnSpc>
                <a:spcPts val="2100"/>
              </a:lnSpc>
            </a:pPr>
            <a:r>
              <a:rPr lang="en-US" sz="1500">
                <a:solidFill>
                  <a:srgbClr val="AB9385"/>
                </a:solidFill>
                <a:latin typeface="Open Sans Bold"/>
              </a:rPr>
              <a:t>Day Perception and Service Optimization</a:t>
            </a:r>
          </a:p>
          <a:p>
            <a:pPr>
              <a:lnSpc>
                <a:spcPts val="2100"/>
              </a:lnSpc>
            </a:pPr>
            <a:r>
              <a:rPr lang="en-US" sz="1500">
                <a:solidFill>
                  <a:srgbClr val="FFFFFF"/>
                </a:solidFill>
                <a:latin typeface="Open Sans"/>
              </a:rPr>
              <a:t>The analysis of customer perceptions reveals distinct preferences for certain days, with Mondays, Sundays, Wednesdays, and Fridays considered favorable. In contrast, Tuesdays, Saturdays, and Thursdays are viewed less positively. Understanding these perceptions unveils potential patterns in customer behavior.</a:t>
            </a:r>
          </a:p>
          <a:p>
            <a:pPr>
              <a:lnSpc>
                <a:spcPts val="2100"/>
              </a:lnSpc>
            </a:pPr>
            <a:endParaRPr lang="en-US" sz="1500">
              <a:solidFill>
                <a:srgbClr val="FFFFFF"/>
              </a:solidFill>
              <a:latin typeface="Open Sans"/>
            </a:endParaRPr>
          </a:p>
          <a:p>
            <a:pPr>
              <a:lnSpc>
                <a:spcPts val="2100"/>
              </a:lnSpc>
            </a:pPr>
            <a:r>
              <a:rPr lang="en-US" sz="1500">
                <a:solidFill>
                  <a:srgbClr val="AB9385"/>
                </a:solidFill>
                <a:latin typeface="Open Sans Bold"/>
              </a:rPr>
              <a:t>Recommendation</a:t>
            </a:r>
            <a:r>
              <a:rPr lang="en-US" sz="1500">
                <a:solidFill>
                  <a:srgbClr val="FFFFFF"/>
                </a:solidFill>
                <a:latin typeface="Open Sans"/>
              </a:rPr>
              <a:t>: Ajju Hair Salon can capitalize on positive day perceptions by strategically aligning promotions and events on these days. Offering exclusive discounts or unique services during perceived 'good days' can attract more customers and enhance the overall salon experience. Tailoring marketing efforts based on day perceptions can optimize footfall and customer engagement.</a:t>
            </a:r>
          </a:p>
          <a:p>
            <a:pPr>
              <a:lnSpc>
                <a:spcPts val="2100"/>
              </a:lnSpc>
            </a:pPr>
            <a:endParaRPr lang="en-US" sz="1500">
              <a:solidFill>
                <a:srgbClr val="FFFFFF"/>
              </a:solidFill>
              <a:latin typeface="Open Sans"/>
            </a:endParaRPr>
          </a:p>
          <a:p>
            <a:pPr>
              <a:lnSpc>
                <a:spcPts val="2100"/>
              </a:lnSpc>
              <a:spcBef>
                <a:spcPct val="0"/>
              </a:spcBef>
            </a:pPr>
            <a:endParaRPr lang="en-US" sz="1500">
              <a:solidFill>
                <a:srgbClr val="FFFFFF"/>
              </a:solidFill>
              <a:latin typeface="Open Sans"/>
            </a:endParaRPr>
          </a:p>
        </p:txBody>
      </p:sp>
      <p:grpSp>
        <p:nvGrpSpPr>
          <p:cNvPr id="11" name="Group 11"/>
          <p:cNvGrpSpPr/>
          <p:nvPr/>
        </p:nvGrpSpPr>
        <p:grpSpPr>
          <a:xfrm>
            <a:off x="1254359" y="2041505"/>
            <a:ext cx="807124" cy="807124"/>
            <a:chOff x="0" y="0"/>
            <a:chExt cx="812800" cy="812800"/>
          </a:xfrm>
        </p:grpSpPr>
        <p:sp>
          <p:nvSpPr>
            <p:cNvPr id="12" name="Freeform 12"/>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3" name="TextBox 13"/>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1381855" y="2259299"/>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01</a:t>
            </a:r>
          </a:p>
        </p:txBody>
      </p:sp>
      <p:grpSp>
        <p:nvGrpSpPr>
          <p:cNvPr id="15" name="Group 15"/>
          <p:cNvGrpSpPr/>
          <p:nvPr/>
        </p:nvGrpSpPr>
        <p:grpSpPr>
          <a:xfrm>
            <a:off x="1254359" y="5799018"/>
            <a:ext cx="807124" cy="807124"/>
            <a:chOff x="0" y="0"/>
            <a:chExt cx="812800" cy="812800"/>
          </a:xfrm>
        </p:grpSpPr>
        <p:sp>
          <p:nvSpPr>
            <p:cNvPr id="16" name="Freeform 1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AB9385"/>
            </a:solidFill>
          </p:spPr>
        </p:sp>
        <p:sp>
          <p:nvSpPr>
            <p:cNvPr id="17" name="TextBox 17"/>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1381855" y="6016812"/>
            <a:ext cx="552131" cy="371701"/>
          </a:xfrm>
          <a:prstGeom prst="rect">
            <a:avLst/>
          </a:prstGeom>
        </p:spPr>
        <p:txBody>
          <a:bodyPr lIns="0" tIns="0" rIns="0" bIns="0" rtlCol="0" anchor="t">
            <a:spAutoFit/>
          </a:bodyPr>
          <a:lstStyle/>
          <a:p>
            <a:pPr algn="ctr">
              <a:lnSpc>
                <a:spcPts val="3096"/>
              </a:lnSpc>
              <a:spcBef>
                <a:spcPct val="0"/>
              </a:spcBef>
            </a:pPr>
            <a:r>
              <a:rPr lang="en-US" sz="2212">
                <a:solidFill>
                  <a:srgbClr val="FFFFFF"/>
                </a:solidFill>
                <a:latin typeface="Open Sans Bold"/>
              </a:rPr>
              <a:t>02</a:t>
            </a:r>
          </a:p>
        </p:txBody>
      </p:sp>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1328</Words>
  <Application>Microsoft Office PowerPoint</Application>
  <PresentationFormat>Custom</PresentationFormat>
  <Paragraphs>161</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Open Sans Bold</vt:lpstr>
      <vt:lpstr>Open Sans Semi-Bold</vt:lpstr>
      <vt:lpstr>Bebas Neue Bold</vt:lpstr>
      <vt:lpstr>Calibri</vt:lpstr>
      <vt:lpstr>Open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 Text Magic Studio Magic Design for Presentations L&amp;P</dc:title>
  <cp:lastModifiedBy>2391 - PRAKASH JHA</cp:lastModifiedBy>
  <cp:revision>3</cp:revision>
  <dcterms:created xsi:type="dcterms:W3CDTF">2006-08-16T00:00:00Z</dcterms:created>
  <dcterms:modified xsi:type="dcterms:W3CDTF">2024-02-26T07:21:22Z</dcterms:modified>
  <dc:identifier>DAF90Y_Ycd8</dc:identifier>
</cp:coreProperties>
</file>

<file path=docProps/thumbnail.jpeg>
</file>